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4" r:id="rId20"/>
    <p:sldId id="273"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315" r:id="rId35"/>
    <p:sldId id="316" r:id="rId36"/>
    <p:sldId id="317" r:id="rId37"/>
    <p:sldId id="318" r:id="rId38"/>
    <p:sldId id="319" r:id="rId39"/>
    <p:sldId id="320" r:id="rId40"/>
    <p:sldId id="321" r:id="rId41"/>
    <p:sldId id="322"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F21D-28ED-4F2D-8A22-1EF3A623F2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9EA7B3D-4340-43D8-B8AB-FEC1EC3030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865653-7C08-4473-B4E9-5BA12BA9DDBC}"/>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377B0FC4-01EC-407E-A739-CB80CD4CED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35CBB1-FFF1-4BC4-B638-4553E880E926}"/>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2301538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0D32-DA3F-4704-BF11-B6917B8521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647B6C-969F-46DC-B02E-5D289F2A1D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98BFDD-C2FD-41D7-8070-665DB7D98B44}"/>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FCE29A47-212D-4F36-BE46-7AF774913A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367C88-9344-404B-BC59-2B6838371D75}"/>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82641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2DFD34-C653-4D7E-8803-F75CF4A079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E1254C-19F7-463E-A723-FA785B2222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DD1BAB-FF36-4B0C-B186-EAD49151711F}"/>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01D4458F-58B3-46E7-8E64-F801D01328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99F973-65D8-4DFC-94AF-68A0E02DA88F}"/>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201674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CA61-5DCE-4D43-99BB-70D7B9FD85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F8A795-6FDD-4E31-A0FB-C9F13E06E1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471EE1-D033-44EB-8BBA-A2FB0721A515}"/>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7EA80CB8-00EA-41EC-86D3-822726270E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DC2CD5-7DFF-4EEA-977A-B54D20546E03}"/>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1633007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1C7B-520C-4C39-9F2E-DA2DAC3E8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43BE87-A1B2-41F8-A8A0-9AB4C73AC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299FFD-247F-409F-8071-0A23B1ABB935}"/>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BA7CED76-E750-485A-A50C-CC8D38DD8D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EB9250-C16E-4656-A920-71A43265DB3F}"/>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4200895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475E-5CA1-47CE-9E55-37D66285C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8C49AC-D6E2-4BD5-9F18-9B897BE4C2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D94FA6-C162-4932-B2F6-D28681837C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A3F485-529D-441C-9121-33E88C3CD7DC}"/>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6" name="Footer Placeholder 5">
            <a:extLst>
              <a:ext uri="{FF2B5EF4-FFF2-40B4-BE49-F238E27FC236}">
                <a16:creationId xmlns:a16="http://schemas.microsoft.com/office/drawing/2014/main" id="{207FF60B-BE2C-47C7-A977-5C801DC24D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7428A2-7F5E-45F1-8A36-DEE855042BB7}"/>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414788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421E-A433-4234-A906-2DE75A073A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A6E43D-FE3B-4BEA-B291-25D493EED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1E7323-ADB8-4D74-A591-2C4FD643C9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22AC6E-4D4C-484D-A682-8EF88A73D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518BD3-642A-4E8D-BC96-9FDDC8F72B8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8AC502-769B-4539-8F3E-8EA40883D330}"/>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8" name="Footer Placeholder 7">
            <a:extLst>
              <a:ext uri="{FF2B5EF4-FFF2-40B4-BE49-F238E27FC236}">
                <a16:creationId xmlns:a16="http://schemas.microsoft.com/office/drawing/2014/main" id="{42E96416-D507-4125-AE9D-4CCF6654CC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9FCEC7-EE8E-424A-ABF6-0E39FA335F08}"/>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14928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2686-BBE6-4E3C-8DB4-E3F44E2D9D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D5610C-EB07-4783-8146-1E1C1361C530}"/>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4" name="Footer Placeholder 3">
            <a:extLst>
              <a:ext uri="{FF2B5EF4-FFF2-40B4-BE49-F238E27FC236}">
                <a16:creationId xmlns:a16="http://schemas.microsoft.com/office/drawing/2014/main" id="{4ED82DE8-E756-4050-BFD1-C13095CC2F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91F31E-CD0F-4372-A14F-34B406B0B531}"/>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3467588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F430D1-313C-42D4-8910-7E0343774CCA}"/>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3" name="Footer Placeholder 2">
            <a:extLst>
              <a:ext uri="{FF2B5EF4-FFF2-40B4-BE49-F238E27FC236}">
                <a16:creationId xmlns:a16="http://schemas.microsoft.com/office/drawing/2014/main" id="{EB363E41-DFD6-4BA3-9ADE-97ADBE9E17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2DEBC8-AC73-428A-AEB4-378F9A462DF4}"/>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417750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571C-B03F-499E-8EF1-39CD7D411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0F992A-6E62-48BA-8BD8-76FA1A3FA9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D5030F-7930-4206-9C25-7B8F58D97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F192D3-2982-4E4D-B6BE-4DE48D0DDCCE}"/>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6" name="Footer Placeholder 5">
            <a:extLst>
              <a:ext uri="{FF2B5EF4-FFF2-40B4-BE49-F238E27FC236}">
                <a16:creationId xmlns:a16="http://schemas.microsoft.com/office/drawing/2014/main" id="{FEDCDC11-1E09-475B-AFCF-ED0F2F5C66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0EFE91-3521-4BF4-8FF1-49B9E90ACA86}"/>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394049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388D-B604-4B1A-9F6B-6203C341B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15E965-ECE0-45E8-876A-08EF18BB3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7A000F-4287-4600-9EF6-0B1EBED3D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2DF894-3A73-49BC-BEF4-756C7E6AEA62}"/>
              </a:ext>
            </a:extLst>
          </p:cNvPr>
          <p:cNvSpPr>
            <a:spLocks noGrp="1"/>
          </p:cNvSpPr>
          <p:nvPr>
            <p:ph type="dt" sz="half" idx="10"/>
          </p:nvPr>
        </p:nvSpPr>
        <p:spPr/>
        <p:txBody>
          <a:bodyPr/>
          <a:lstStyle/>
          <a:p>
            <a:fld id="{AD9EA698-1F05-4E71-B2B6-AD2E7F170044}" type="datetimeFigureOut">
              <a:rPr lang="en-IN" smtClean="0"/>
              <a:t>14-12-2018</a:t>
            </a:fld>
            <a:endParaRPr lang="en-IN"/>
          </a:p>
        </p:txBody>
      </p:sp>
      <p:sp>
        <p:nvSpPr>
          <p:cNvPr id="6" name="Footer Placeholder 5">
            <a:extLst>
              <a:ext uri="{FF2B5EF4-FFF2-40B4-BE49-F238E27FC236}">
                <a16:creationId xmlns:a16="http://schemas.microsoft.com/office/drawing/2014/main" id="{428866C8-FA5A-48EC-A4E3-6DD5B68978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582FC2-AE8B-4615-BDC3-0260F0B1E8B1}"/>
              </a:ext>
            </a:extLst>
          </p:cNvPr>
          <p:cNvSpPr>
            <a:spLocks noGrp="1"/>
          </p:cNvSpPr>
          <p:nvPr>
            <p:ph type="sldNum" sz="quarter" idx="12"/>
          </p:nvPr>
        </p:nvSpPr>
        <p:spPr/>
        <p:txBody>
          <a:bodyPr/>
          <a:lstStyle/>
          <a:p>
            <a:fld id="{7323C15D-620C-4C37-812E-C6AD804D4710}" type="slidenum">
              <a:rPr lang="en-IN" smtClean="0"/>
              <a:t>‹#›</a:t>
            </a:fld>
            <a:endParaRPr lang="en-IN"/>
          </a:p>
        </p:txBody>
      </p:sp>
    </p:spTree>
    <p:extLst>
      <p:ext uri="{BB962C8B-B14F-4D97-AF65-F5344CB8AC3E}">
        <p14:creationId xmlns:p14="http://schemas.microsoft.com/office/powerpoint/2010/main" val="1682078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18C78-8535-48BD-B7D6-C7C14EB7A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B82A18-B033-4F3D-BF24-8688F1088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959C5E-7E4A-4132-8523-9805FCF89F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EA698-1F05-4E71-B2B6-AD2E7F170044}" type="datetimeFigureOut">
              <a:rPr lang="en-IN" smtClean="0"/>
              <a:t>14-12-2018</a:t>
            </a:fld>
            <a:endParaRPr lang="en-IN"/>
          </a:p>
        </p:txBody>
      </p:sp>
      <p:sp>
        <p:nvSpPr>
          <p:cNvPr id="5" name="Footer Placeholder 4">
            <a:extLst>
              <a:ext uri="{FF2B5EF4-FFF2-40B4-BE49-F238E27FC236}">
                <a16:creationId xmlns:a16="http://schemas.microsoft.com/office/drawing/2014/main" id="{83CF2175-C65E-4484-99B1-60C380B23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CD5432-CF44-4EB3-8094-6F4607B34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3C15D-620C-4C37-812E-C6AD804D4710}" type="slidenum">
              <a:rPr lang="en-IN" smtClean="0"/>
              <a:t>‹#›</a:t>
            </a:fld>
            <a:endParaRPr lang="en-IN"/>
          </a:p>
        </p:txBody>
      </p:sp>
    </p:spTree>
    <p:extLst>
      <p:ext uri="{BB962C8B-B14F-4D97-AF65-F5344CB8AC3E}">
        <p14:creationId xmlns:p14="http://schemas.microsoft.com/office/powerpoint/2010/main" val="1249007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aws.amazon.com/redshift/latest/dg/r_CREATE_TABLE_NEW.html?shortFooter=tru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aws.amazon.com/redshift/latest/mgmt/working-with-snapshot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ocs.aws.amazon.com/cli/latest/reference/redshift/batch-delete-snapsho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318E-73A0-44F7-9C74-AF39A969415B}"/>
              </a:ext>
            </a:extLst>
          </p:cNvPr>
          <p:cNvSpPr>
            <a:spLocks noGrp="1"/>
          </p:cNvSpPr>
          <p:nvPr>
            <p:ph type="ctrTitle"/>
          </p:nvPr>
        </p:nvSpPr>
        <p:spPr/>
        <p:txBody>
          <a:bodyPr/>
          <a:lstStyle/>
          <a:p>
            <a:r>
              <a:rPr lang="en-IN" dirty="0"/>
              <a:t>Redshift</a:t>
            </a:r>
          </a:p>
        </p:txBody>
      </p:sp>
      <p:sp>
        <p:nvSpPr>
          <p:cNvPr id="3" name="Subtitle 2">
            <a:extLst>
              <a:ext uri="{FF2B5EF4-FFF2-40B4-BE49-F238E27FC236}">
                <a16:creationId xmlns:a16="http://schemas.microsoft.com/office/drawing/2014/main" id="{97C73D33-D2AC-4B7F-857B-24291D1998E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14601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CFE48-51D7-4B52-AD65-4DC799886747}"/>
              </a:ext>
            </a:extLst>
          </p:cNvPr>
          <p:cNvPicPr>
            <a:picLocks noChangeAspect="1"/>
          </p:cNvPicPr>
          <p:nvPr/>
        </p:nvPicPr>
        <p:blipFill>
          <a:blip r:embed="rId2"/>
          <a:stretch>
            <a:fillRect/>
          </a:stretch>
        </p:blipFill>
        <p:spPr>
          <a:xfrm>
            <a:off x="1595437" y="1266825"/>
            <a:ext cx="9001125" cy="4324350"/>
          </a:xfrm>
          <a:prstGeom prst="rect">
            <a:avLst/>
          </a:prstGeom>
        </p:spPr>
      </p:pic>
    </p:spTree>
    <p:extLst>
      <p:ext uri="{BB962C8B-B14F-4D97-AF65-F5344CB8AC3E}">
        <p14:creationId xmlns:p14="http://schemas.microsoft.com/office/powerpoint/2010/main" val="157381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177DA2-2645-4470-BA24-8EC0B159C26F}"/>
              </a:ext>
            </a:extLst>
          </p:cNvPr>
          <p:cNvPicPr>
            <a:picLocks noChangeAspect="1"/>
          </p:cNvPicPr>
          <p:nvPr/>
        </p:nvPicPr>
        <p:blipFill>
          <a:blip r:embed="rId2"/>
          <a:stretch>
            <a:fillRect/>
          </a:stretch>
        </p:blipFill>
        <p:spPr>
          <a:xfrm>
            <a:off x="709612" y="1438275"/>
            <a:ext cx="10772775" cy="3981450"/>
          </a:xfrm>
          <a:prstGeom prst="rect">
            <a:avLst/>
          </a:prstGeom>
        </p:spPr>
      </p:pic>
    </p:spTree>
    <p:extLst>
      <p:ext uri="{BB962C8B-B14F-4D97-AF65-F5344CB8AC3E}">
        <p14:creationId xmlns:p14="http://schemas.microsoft.com/office/powerpoint/2010/main" val="1545238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19FF6A-0A1A-42C7-B808-29FE87E26841}"/>
              </a:ext>
            </a:extLst>
          </p:cNvPr>
          <p:cNvPicPr>
            <a:picLocks noChangeAspect="1"/>
          </p:cNvPicPr>
          <p:nvPr/>
        </p:nvPicPr>
        <p:blipFill>
          <a:blip r:embed="rId2"/>
          <a:stretch>
            <a:fillRect/>
          </a:stretch>
        </p:blipFill>
        <p:spPr>
          <a:xfrm>
            <a:off x="547687" y="771525"/>
            <a:ext cx="11096625" cy="5314950"/>
          </a:xfrm>
          <a:prstGeom prst="rect">
            <a:avLst/>
          </a:prstGeom>
        </p:spPr>
      </p:pic>
    </p:spTree>
    <p:extLst>
      <p:ext uri="{BB962C8B-B14F-4D97-AF65-F5344CB8AC3E}">
        <p14:creationId xmlns:p14="http://schemas.microsoft.com/office/powerpoint/2010/main" val="346221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427354-5DE0-44B1-A815-AAA8AA3E7188}"/>
              </a:ext>
            </a:extLst>
          </p:cNvPr>
          <p:cNvPicPr>
            <a:picLocks noChangeAspect="1"/>
          </p:cNvPicPr>
          <p:nvPr/>
        </p:nvPicPr>
        <p:blipFill>
          <a:blip r:embed="rId2"/>
          <a:stretch>
            <a:fillRect/>
          </a:stretch>
        </p:blipFill>
        <p:spPr>
          <a:xfrm>
            <a:off x="1014412" y="690562"/>
            <a:ext cx="10163175" cy="5476875"/>
          </a:xfrm>
          <a:prstGeom prst="rect">
            <a:avLst/>
          </a:prstGeom>
        </p:spPr>
      </p:pic>
    </p:spTree>
    <p:extLst>
      <p:ext uri="{BB962C8B-B14F-4D97-AF65-F5344CB8AC3E}">
        <p14:creationId xmlns:p14="http://schemas.microsoft.com/office/powerpoint/2010/main" val="1350668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60EA9C-249B-454E-A77D-D9E4E0074083}"/>
              </a:ext>
            </a:extLst>
          </p:cNvPr>
          <p:cNvPicPr>
            <a:picLocks noChangeAspect="1"/>
          </p:cNvPicPr>
          <p:nvPr/>
        </p:nvPicPr>
        <p:blipFill>
          <a:blip r:embed="rId2"/>
          <a:stretch>
            <a:fillRect/>
          </a:stretch>
        </p:blipFill>
        <p:spPr>
          <a:xfrm>
            <a:off x="614362" y="800100"/>
            <a:ext cx="10963275" cy="5257800"/>
          </a:xfrm>
          <a:prstGeom prst="rect">
            <a:avLst/>
          </a:prstGeom>
        </p:spPr>
      </p:pic>
    </p:spTree>
    <p:extLst>
      <p:ext uri="{BB962C8B-B14F-4D97-AF65-F5344CB8AC3E}">
        <p14:creationId xmlns:p14="http://schemas.microsoft.com/office/powerpoint/2010/main" val="307847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6C4F2-E27E-4E19-A8DC-509D1B7967C3}"/>
              </a:ext>
            </a:extLst>
          </p:cNvPr>
          <p:cNvPicPr>
            <a:picLocks noChangeAspect="1"/>
          </p:cNvPicPr>
          <p:nvPr/>
        </p:nvPicPr>
        <p:blipFill>
          <a:blip r:embed="rId2"/>
          <a:stretch>
            <a:fillRect/>
          </a:stretch>
        </p:blipFill>
        <p:spPr>
          <a:xfrm>
            <a:off x="714375" y="671512"/>
            <a:ext cx="10763250" cy="5514975"/>
          </a:xfrm>
          <a:prstGeom prst="rect">
            <a:avLst/>
          </a:prstGeom>
        </p:spPr>
      </p:pic>
    </p:spTree>
    <p:extLst>
      <p:ext uri="{BB962C8B-B14F-4D97-AF65-F5344CB8AC3E}">
        <p14:creationId xmlns:p14="http://schemas.microsoft.com/office/powerpoint/2010/main" val="3612099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574C5-CD05-4E9B-9799-3EB2F1119A94}"/>
              </a:ext>
            </a:extLst>
          </p:cNvPr>
          <p:cNvPicPr>
            <a:picLocks noChangeAspect="1"/>
          </p:cNvPicPr>
          <p:nvPr/>
        </p:nvPicPr>
        <p:blipFill>
          <a:blip r:embed="rId2"/>
          <a:stretch>
            <a:fillRect/>
          </a:stretch>
        </p:blipFill>
        <p:spPr>
          <a:xfrm>
            <a:off x="1690687" y="1204912"/>
            <a:ext cx="8810625" cy="4448175"/>
          </a:xfrm>
          <a:prstGeom prst="rect">
            <a:avLst/>
          </a:prstGeom>
        </p:spPr>
      </p:pic>
    </p:spTree>
    <p:extLst>
      <p:ext uri="{BB962C8B-B14F-4D97-AF65-F5344CB8AC3E}">
        <p14:creationId xmlns:p14="http://schemas.microsoft.com/office/powerpoint/2010/main" val="262988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945CF9-13B2-4CE3-9FAD-28397E7376EB}"/>
              </a:ext>
            </a:extLst>
          </p:cNvPr>
          <p:cNvPicPr>
            <a:picLocks noChangeAspect="1"/>
          </p:cNvPicPr>
          <p:nvPr/>
        </p:nvPicPr>
        <p:blipFill>
          <a:blip r:embed="rId2"/>
          <a:stretch>
            <a:fillRect/>
          </a:stretch>
        </p:blipFill>
        <p:spPr>
          <a:xfrm>
            <a:off x="542925" y="576262"/>
            <a:ext cx="11106150" cy="5705475"/>
          </a:xfrm>
          <a:prstGeom prst="rect">
            <a:avLst/>
          </a:prstGeom>
        </p:spPr>
      </p:pic>
    </p:spTree>
    <p:extLst>
      <p:ext uri="{BB962C8B-B14F-4D97-AF65-F5344CB8AC3E}">
        <p14:creationId xmlns:p14="http://schemas.microsoft.com/office/powerpoint/2010/main" val="4269096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1A7BA-3C31-4197-9CF0-92281436AE86}"/>
              </a:ext>
            </a:extLst>
          </p:cNvPr>
          <p:cNvPicPr>
            <a:picLocks noChangeAspect="1"/>
          </p:cNvPicPr>
          <p:nvPr/>
        </p:nvPicPr>
        <p:blipFill>
          <a:blip r:embed="rId2"/>
          <a:stretch>
            <a:fillRect/>
          </a:stretch>
        </p:blipFill>
        <p:spPr>
          <a:xfrm>
            <a:off x="814387" y="776287"/>
            <a:ext cx="10563225" cy="5305425"/>
          </a:xfrm>
          <a:prstGeom prst="rect">
            <a:avLst/>
          </a:prstGeom>
        </p:spPr>
      </p:pic>
    </p:spTree>
    <p:extLst>
      <p:ext uri="{BB962C8B-B14F-4D97-AF65-F5344CB8AC3E}">
        <p14:creationId xmlns:p14="http://schemas.microsoft.com/office/powerpoint/2010/main" val="119874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DBBB2-1533-47FB-9E79-F1B65F9DB7C8}"/>
              </a:ext>
            </a:extLst>
          </p:cNvPr>
          <p:cNvPicPr>
            <a:picLocks noChangeAspect="1"/>
          </p:cNvPicPr>
          <p:nvPr/>
        </p:nvPicPr>
        <p:blipFill>
          <a:blip r:embed="rId2"/>
          <a:stretch>
            <a:fillRect/>
          </a:stretch>
        </p:blipFill>
        <p:spPr>
          <a:xfrm>
            <a:off x="828675" y="802316"/>
            <a:ext cx="10534650" cy="5295900"/>
          </a:xfrm>
          <a:prstGeom prst="rect">
            <a:avLst/>
          </a:prstGeom>
        </p:spPr>
      </p:pic>
    </p:spTree>
    <p:extLst>
      <p:ext uri="{BB962C8B-B14F-4D97-AF65-F5344CB8AC3E}">
        <p14:creationId xmlns:p14="http://schemas.microsoft.com/office/powerpoint/2010/main" val="200002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C28D-FE35-45BE-810B-9A40159C7109}"/>
              </a:ext>
            </a:extLst>
          </p:cNvPr>
          <p:cNvSpPr>
            <a:spLocks noGrp="1"/>
          </p:cNvSpPr>
          <p:nvPr>
            <p:ph type="title"/>
          </p:nvPr>
        </p:nvSpPr>
        <p:spPr/>
        <p:txBody>
          <a:bodyPr/>
          <a:lstStyle/>
          <a:p>
            <a:r>
              <a:rPr lang="en-IN" dirty="0"/>
              <a:t>What is </a:t>
            </a:r>
            <a:r>
              <a:rPr lang="en-IN" dirty="0" err="1"/>
              <a:t>RedshiftDB</a:t>
            </a:r>
            <a:endParaRPr lang="en-IN" dirty="0"/>
          </a:p>
        </p:txBody>
      </p:sp>
      <p:pic>
        <p:nvPicPr>
          <p:cNvPr id="4" name="Content Placeholder 3">
            <a:extLst>
              <a:ext uri="{FF2B5EF4-FFF2-40B4-BE49-F238E27FC236}">
                <a16:creationId xmlns:a16="http://schemas.microsoft.com/office/drawing/2014/main" id="{EF138E06-E110-4209-AEDD-2DDD379C45DC}"/>
              </a:ext>
            </a:extLst>
          </p:cNvPr>
          <p:cNvPicPr>
            <a:picLocks noGrp="1" noChangeAspect="1"/>
          </p:cNvPicPr>
          <p:nvPr>
            <p:ph idx="1"/>
          </p:nvPr>
        </p:nvPicPr>
        <p:blipFill>
          <a:blip r:embed="rId2"/>
          <a:stretch>
            <a:fillRect/>
          </a:stretch>
        </p:blipFill>
        <p:spPr>
          <a:xfrm>
            <a:off x="2518033" y="1825625"/>
            <a:ext cx="7155934" cy="4351338"/>
          </a:xfrm>
          <a:prstGeom prst="rect">
            <a:avLst/>
          </a:prstGeom>
        </p:spPr>
      </p:pic>
    </p:spTree>
    <p:extLst>
      <p:ext uri="{BB962C8B-B14F-4D97-AF65-F5344CB8AC3E}">
        <p14:creationId xmlns:p14="http://schemas.microsoft.com/office/powerpoint/2010/main" val="1312809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3957C-E91E-468D-8AA6-6DF7369F58A8}"/>
              </a:ext>
            </a:extLst>
          </p:cNvPr>
          <p:cNvPicPr>
            <a:picLocks noChangeAspect="1"/>
          </p:cNvPicPr>
          <p:nvPr/>
        </p:nvPicPr>
        <p:blipFill>
          <a:blip r:embed="rId2"/>
          <a:stretch>
            <a:fillRect/>
          </a:stretch>
        </p:blipFill>
        <p:spPr>
          <a:xfrm>
            <a:off x="981075" y="876300"/>
            <a:ext cx="10229850" cy="5105400"/>
          </a:xfrm>
          <a:prstGeom prst="rect">
            <a:avLst/>
          </a:prstGeom>
        </p:spPr>
      </p:pic>
    </p:spTree>
    <p:extLst>
      <p:ext uri="{BB962C8B-B14F-4D97-AF65-F5344CB8AC3E}">
        <p14:creationId xmlns:p14="http://schemas.microsoft.com/office/powerpoint/2010/main" val="22969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13B1FF-D638-4D97-9CC0-CC9EA88A5EAC}"/>
              </a:ext>
            </a:extLst>
          </p:cNvPr>
          <p:cNvPicPr>
            <a:picLocks noChangeAspect="1"/>
          </p:cNvPicPr>
          <p:nvPr/>
        </p:nvPicPr>
        <p:blipFill>
          <a:blip r:embed="rId2"/>
          <a:stretch>
            <a:fillRect/>
          </a:stretch>
        </p:blipFill>
        <p:spPr>
          <a:xfrm>
            <a:off x="1000125" y="870429"/>
            <a:ext cx="10191750" cy="5095875"/>
          </a:xfrm>
          <a:prstGeom prst="rect">
            <a:avLst/>
          </a:prstGeom>
        </p:spPr>
      </p:pic>
    </p:spTree>
    <p:extLst>
      <p:ext uri="{BB962C8B-B14F-4D97-AF65-F5344CB8AC3E}">
        <p14:creationId xmlns:p14="http://schemas.microsoft.com/office/powerpoint/2010/main" val="198788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C75B2-6D20-4438-8C8C-AC6B09FC6757}"/>
              </a:ext>
            </a:extLst>
          </p:cNvPr>
          <p:cNvPicPr>
            <a:picLocks noChangeAspect="1"/>
          </p:cNvPicPr>
          <p:nvPr/>
        </p:nvPicPr>
        <p:blipFill>
          <a:blip r:embed="rId2"/>
          <a:stretch>
            <a:fillRect/>
          </a:stretch>
        </p:blipFill>
        <p:spPr>
          <a:xfrm>
            <a:off x="733425" y="665642"/>
            <a:ext cx="10725150" cy="5505450"/>
          </a:xfrm>
          <a:prstGeom prst="rect">
            <a:avLst/>
          </a:prstGeom>
        </p:spPr>
      </p:pic>
    </p:spTree>
    <p:extLst>
      <p:ext uri="{BB962C8B-B14F-4D97-AF65-F5344CB8AC3E}">
        <p14:creationId xmlns:p14="http://schemas.microsoft.com/office/powerpoint/2010/main" val="33063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EB5C-61FC-4942-A8B8-974AA687F7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69E4E2-A5DF-4EC1-A2CA-4C1BF7072830}"/>
              </a:ext>
            </a:extLst>
          </p:cNvPr>
          <p:cNvSpPr>
            <a:spLocks noGrp="1"/>
          </p:cNvSpPr>
          <p:nvPr>
            <p:ph idx="1"/>
          </p:nvPr>
        </p:nvSpPr>
        <p:spPr/>
        <p:txBody>
          <a:bodyPr/>
          <a:lstStyle/>
          <a:p>
            <a:r>
              <a:rPr lang="en-IN" dirty="0"/>
              <a:t>For DISTSTYLE KEY : If we are able to distribute the table on the column used in on clause in a join then that makes the data (rows) sit in the same slice and the performance will be faster</a:t>
            </a:r>
          </a:p>
          <a:p>
            <a:r>
              <a:rPr lang="en-IN" dirty="0"/>
              <a:t>One way to check on the Distribution : select * from </a:t>
            </a:r>
            <a:r>
              <a:rPr lang="en-IN" dirty="0" err="1"/>
              <a:t>svv_table_info</a:t>
            </a:r>
            <a:r>
              <a:rPr lang="en-IN" dirty="0"/>
              <a:t> where table = ‘</a:t>
            </a:r>
            <a:r>
              <a:rPr lang="en-IN" dirty="0" err="1"/>
              <a:t>tablename</a:t>
            </a:r>
            <a:r>
              <a:rPr lang="en-IN" dirty="0"/>
              <a:t>’ </a:t>
            </a:r>
            <a:r>
              <a:rPr lang="en-IN" dirty="0">
                <a:sym typeface="Wingdings" panose="05000000000000000000" pitchFamily="2" charset="2"/>
              </a:rPr>
              <a:t> has a column named </a:t>
            </a:r>
            <a:r>
              <a:rPr lang="en-IN" dirty="0" err="1">
                <a:sym typeface="Wingdings" panose="05000000000000000000" pitchFamily="2" charset="2"/>
              </a:rPr>
              <a:t>skew_rows</a:t>
            </a:r>
            <a:r>
              <a:rPr lang="en-IN" dirty="0">
                <a:sym typeface="Wingdings" panose="05000000000000000000" pitchFamily="2" charset="2"/>
              </a:rPr>
              <a:t> and it’s value should be around 1 or less than 1.3.</a:t>
            </a:r>
          </a:p>
          <a:p>
            <a:r>
              <a:rPr lang="en-IN" dirty="0">
                <a:sym typeface="Wingdings" panose="05000000000000000000" pitchFamily="2" charset="2"/>
              </a:rPr>
              <a:t>Insert scripts from one table to other will have same distribution key so that operation will be significantly faster</a:t>
            </a:r>
            <a:endParaRPr lang="en-IN" dirty="0"/>
          </a:p>
        </p:txBody>
      </p:sp>
    </p:spTree>
    <p:extLst>
      <p:ext uri="{BB962C8B-B14F-4D97-AF65-F5344CB8AC3E}">
        <p14:creationId xmlns:p14="http://schemas.microsoft.com/office/powerpoint/2010/main" val="14642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20E64-D184-4AA6-8E63-80508C155B8D}"/>
              </a:ext>
            </a:extLst>
          </p:cNvPr>
          <p:cNvPicPr>
            <a:picLocks noChangeAspect="1"/>
          </p:cNvPicPr>
          <p:nvPr/>
        </p:nvPicPr>
        <p:blipFill>
          <a:blip r:embed="rId2"/>
          <a:stretch>
            <a:fillRect/>
          </a:stretch>
        </p:blipFill>
        <p:spPr>
          <a:xfrm>
            <a:off x="557212" y="666750"/>
            <a:ext cx="11077575" cy="5524500"/>
          </a:xfrm>
          <a:prstGeom prst="rect">
            <a:avLst/>
          </a:prstGeom>
        </p:spPr>
      </p:pic>
    </p:spTree>
    <p:extLst>
      <p:ext uri="{BB962C8B-B14F-4D97-AF65-F5344CB8AC3E}">
        <p14:creationId xmlns:p14="http://schemas.microsoft.com/office/powerpoint/2010/main" val="777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01A4D-B3C9-468B-A55F-05C11DE2E81E}"/>
              </a:ext>
            </a:extLst>
          </p:cNvPr>
          <p:cNvPicPr>
            <a:picLocks noChangeAspect="1"/>
          </p:cNvPicPr>
          <p:nvPr/>
        </p:nvPicPr>
        <p:blipFill>
          <a:blip r:embed="rId2"/>
          <a:stretch>
            <a:fillRect/>
          </a:stretch>
        </p:blipFill>
        <p:spPr>
          <a:xfrm>
            <a:off x="690562" y="900112"/>
            <a:ext cx="10810875" cy="5057775"/>
          </a:xfrm>
          <a:prstGeom prst="rect">
            <a:avLst/>
          </a:prstGeom>
        </p:spPr>
      </p:pic>
    </p:spTree>
    <p:extLst>
      <p:ext uri="{BB962C8B-B14F-4D97-AF65-F5344CB8AC3E}">
        <p14:creationId xmlns:p14="http://schemas.microsoft.com/office/powerpoint/2010/main" val="365574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88C4B-0994-4D7C-B9D8-66CA0BD4E6F2}"/>
              </a:ext>
            </a:extLst>
          </p:cNvPr>
          <p:cNvPicPr>
            <a:picLocks noChangeAspect="1"/>
          </p:cNvPicPr>
          <p:nvPr/>
        </p:nvPicPr>
        <p:blipFill>
          <a:blip r:embed="rId2"/>
          <a:stretch>
            <a:fillRect/>
          </a:stretch>
        </p:blipFill>
        <p:spPr>
          <a:xfrm>
            <a:off x="433387" y="838200"/>
            <a:ext cx="11325225" cy="5181600"/>
          </a:xfrm>
          <a:prstGeom prst="rect">
            <a:avLst/>
          </a:prstGeom>
        </p:spPr>
      </p:pic>
    </p:spTree>
    <p:extLst>
      <p:ext uri="{BB962C8B-B14F-4D97-AF65-F5344CB8AC3E}">
        <p14:creationId xmlns:p14="http://schemas.microsoft.com/office/powerpoint/2010/main" val="85009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ED8D40-F561-4398-B038-A98BA115E09E}"/>
              </a:ext>
            </a:extLst>
          </p:cNvPr>
          <p:cNvPicPr>
            <a:picLocks noChangeAspect="1"/>
          </p:cNvPicPr>
          <p:nvPr/>
        </p:nvPicPr>
        <p:blipFill>
          <a:blip r:embed="rId2"/>
          <a:stretch>
            <a:fillRect/>
          </a:stretch>
        </p:blipFill>
        <p:spPr>
          <a:xfrm>
            <a:off x="652462" y="981075"/>
            <a:ext cx="10887075" cy="4895850"/>
          </a:xfrm>
          <a:prstGeom prst="rect">
            <a:avLst/>
          </a:prstGeom>
        </p:spPr>
      </p:pic>
    </p:spTree>
    <p:extLst>
      <p:ext uri="{BB962C8B-B14F-4D97-AF65-F5344CB8AC3E}">
        <p14:creationId xmlns:p14="http://schemas.microsoft.com/office/powerpoint/2010/main" val="3173452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B846A-1C1F-47A4-BE78-61F9062D679F}"/>
              </a:ext>
            </a:extLst>
          </p:cNvPr>
          <p:cNvPicPr>
            <a:picLocks noChangeAspect="1"/>
          </p:cNvPicPr>
          <p:nvPr/>
        </p:nvPicPr>
        <p:blipFill>
          <a:blip r:embed="rId2"/>
          <a:stretch>
            <a:fillRect/>
          </a:stretch>
        </p:blipFill>
        <p:spPr>
          <a:xfrm>
            <a:off x="1071562" y="942975"/>
            <a:ext cx="10048875" cy="4972050"/>
          </a:xfrm>
          <a:prstGeom prst="rect">
            <a:avLst/>
          </a:prstGeom>
        </p:spPr>
      </p:pic>
    </p:spTree>
    <p:extLst>
      <p:ext uri="{BB962C8B-B14F-4D97-AF65-F5344CB8AC3E}">
        <p14:creationId xmlns:p14="http://schemas.microsoft.com/office/powerpoint/2010/main" val="390516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CA376-60C1-4D4A-8482-8E0AEDF29FFA}"/>
              </a:ext>
            </a:extLst>
          </p:cNvPr>
          <p:cNvPicPr>
            <a:picLocks noChangeAspect="1"/>
          </p:cNvPicPr>
          <p:nvPr/>
        </p:nvPicPr>
        <p:blipFill>
          <a:blip r:embed="rId2"/>
          <a:stretch>
            <a:fillRect/>
          </a:stretch>
        </p:blipFill>
        <p:spPr>
          <a:xfrm>
            <a:off x="738187" y="975665"/>
            <a:ext cx="10715625" cy="4924425"/>
          </a:xfrm>
          <a:prstGeom prst="rect">
            <a:avLst/>
          </a:prstGeom>
        </p:spPr>
      </p:pic>
    </p:spTree>
    <p:extLst>
      <p:ext uri="{BB962C8B-B14F-4D97-AF65-F5344CB8AC3E}">
        <p14:creationId xmlns:p14="http://schemas.microsoft.com/office/powerpoint/2010/main" val="193328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3E2-19FB-4F5F-9983-9B7D9159DF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9F06C3-C9BD-498F-917A-349B211D6B38}"/>
              </a:ext>
            </a:extLst>
          </p:cNvPr>
          <p:cNvSpPr>
            <a:spLocks noGrp="1"/>
          </p:cNvSpPr>
          <p:nvPr>
            <p:ph idx="1"/>
          </p:nvPr>
        </p:nvSpPr>
        <p:spPr/>
        <p:txBody>
          <a:bodyPr/>
          <a:lstStyle/>
          <a:p>
            <a:r>
              <a:rPr lang="en-IN" dirty="0"/>
              <a:t>Redshift is launched on Valentines day Feb 14 2013</a:t>
            </a:r>
          </a:p>
          <a:p>
            <a:r>
              <a:rPr lang="en-IN" dirty="0"/>
              <a:t>Redshift supports both JDBC and ODBC drivers. You can also use open source </a:t>
            </a:r>
            <a:r>
              <a:rPr lang="en-IN" dirty="0" err="1"/>
              <a:t>postgres</a:t>
            </a:r>
            <a:r>
              <a:rPr lang="en-IN" dirty="0"/>
              <a:t> drivers</a:t>
            </a:r>
          </a:p>
          <a:p>
            <a:r>
              <a:rPr lang="en-IN" dirty="0"/>
              <a:t>Leader Node </a:t>
            </a:r>
            <a:r>
              <a:rPr lang="en-IN" dirty="0">
                <a:sym typeface="Wingdings" panose="05000000000000000000" pitchFamily="2" charset="2"/>
              </a:rPr>
              <a:t> handles the metadata (just like </a:t>
            </a:r>
            <a:r>
              <a:rPr lang="en-IN" dirty="0" err="1">
                <a:sym typeface="Wingdings" panose="05000000000000000000" pitchFamily="2" charset="2"/>
              </a:rPr>
              <a:t>pgcatalo</a:t>
            </a:r>
            <a:r>
              <a:rPr lang="en-IN" dirty="0">
                <a:sym typeface="Wingdings" panose="05000000000000000000" pitchFamily="2" charset="2"/>
              </a:rPr>
              <a:t>)</a:t>
            </a:r>
          </a:p>
          <a:p>
            <a:pPr lvl="1"/>
            <a:r>
              <a:rPr lang="en-IN" dirty="0"/>
              <a:t>Behind each leader node we may have 2-128 compute nodes (data is spread in compute nodes)</a:t>
            </a:r>
          </a:p>
          <a:p>
            <a:pPr lvl="1"/>
            <a:r>
              <a:rPr lang="en-IN" dirty="0"/>
              <a:t>Each query gets executed in parallel in all available compute nodes</a:t>
            </a:r>
          </a:p>
          <a:p>
            <a:pPr lvl="1"/>
            <a:r>
              <a:rPr lang="en-IN" dirty="0"/>
              <a:t>Massively parallel shared nothing columnar architecture</a:t>
            </a:r>
          </a:p>
          <a:p>
            <a:r>
              <a:rPr lang="en-IN" dirty="0"/>
              <a:t>Redshift automatically backups data asynchronously in the background and synchronises to s3</a:t>
            </a:r>
          </a:p>
        </p:txBody>
      </p:sp>
    </p:spTree>
    <p:extLst>
      <p:ext uri="{BB962C8B-B14F-4D97-AF65-F5344CB8AC3E}">
        <p14:creationId xmlns:p14="http://schemas.microsoft.com/office/powerpoint/2010/main" val="49000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F30E0F-E057-4176-9B15-3A6657C0A9DA}"/>
              </a:ext>
            </a:extLst>
          </p:cNvPr>
          <p:cNvPicPr>
            <a:picLocks noChangeAspect="1"/>
          </p:cNvPicPr>
          <p:nvPr/>
        </p:nvPicPr>
        <p:blipFill>
          <a:blip r:embed="rId2"/>
          <a:stretch>
            <a:fillRect/>
          </a:stretch>
        </p:blipFill>
        <p:spPr>
          <a:xfrm>
            <a:off x="519112" y="842962"/>
            <a:ext cx="11153775" cy="5172075"/>
          </a:xfrm>
          <a:prstGeom prst="rect">
            <a:avLst/>
          </a:prstGeom>
        </p:spPr>
      </p:pic>
    </p:spTree>
    <p:extLst>
      <p:ext uri="{BB962C8B-B14F-4D97-AF65-F5344CB8AC3E}">
        <p14:creationId xmlns:p14="http://schemas.microsoft.com/office/powerpoint/2010/main" val="173878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ED83E-F759-435C-8B17-F26F0208DE5B}"/>
              </a:ext>
            </a:extLst>
          </p:cNvPr>
          <p:cNvPicPr>
            <a:picLocks noChangeAspect="1"/>
          </p:cNvPicPr>
          <p:nvPr/>
        </p:nvPicPr>
        <p:blipFill>
          <a:blip r:embed="rId2"/>
          <a:stretch>
            <a:fillRect/>
          </a:stretch>
        </p:blipFill>
        <p:spPr>
          <a:xfrm>
            <a:off x="871537" y="985837"/>
            <a:ext cx="10448925" cy="4886325"/>
          </a:xfrm>
          <a:prstGeom prst="rect">
            <a:avLst/>
          </a:prstGeom>
        </p:spPr>
      </p:pic>
    </p:spTree>
    <p:extLst>
      <p:ext uri="{BB962C8B-B14F-4D97-AF65-F5344CB8AC3E}">
        <p14:creationId xmlns:p14="http://schemas.microsoft.com/office/powerpoint/2010/main" val="120418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4283AA-2A6F-44AC-BA62-17E9216A4EEB}"/>
              </a:ext>
            </a:extLst>
          </p:cNvPr>
          <p:cNvPicPr>
            <a:picLocks noChangeAspect="1"/>
          </p:cNvPicPr>
          <p:nvPr/>
        </p:nvPicPr>
        <p:blipFill>
          <a:blip r:embed="rId2"/>
          <a:stretch>
            <a:fillRect/>
          </a:stretch>
        </p:blipFill>
        <p:spPr>
          <a:xfrm>
            <a:off x="666750" y="719137"/>
            <a:ext cx="10858500" cy="5419725"/>
          </a:xfrm>
          <a:prstGeom prst="rect">
            <a:avLst/>
          </a:prstGeom>
        </p:spPr>
      </p:pic>
    </p:spTree>
    <p:extLst>
      <p:ext uri="{BB962C8B-B14F-4D97-AF65-F5344CB8AC3E}">
        <p14:creationId xmlns:p14="http://schemas.microsoft.com/office/powerpoint/2010/main" val="45009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0A201E-4E47-4F64-B9BE-B7F898F849B1}"/>
              </a:ext>
            </a:extLst>
          </p:cNvPr>
          <p:cNvPicPr>
            <a:picLocks noChangeAspect="1"/>
          </p:cNvPicPr>
          <p:nvPr/>
        </p:nvPicPr>
        <p:blipFill>
          <a:blip r:embed="rId2"/>
          <a:stretch>
            <a:fillRect/>
          </a:stretch>
        </p:blipFill>
        <p:spPr>
          <a:xfrm>
            <a:off x="766762" y="657225"/>
            <a:ext cx="10658475" cy="5543550"/>
          </a:xfrm>
          <a:prstGeom prst="rect">
            <a:avLst/>
          </a:prstGeom>
        </p:spPr>
      </p:pic>
    </p:spTree>
    <p:extLst>
      <p:ext uri="{BB962C8B-B14F-4D97-AF65-F5344CB8AC3E}">
        <p14:creationId xmlns:p14="http://schemas.microsoft.com/office/powerpoint/2010/main" val="40799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8C6BBB-69AC-488B-9C0A-4EB21E7DCD4A}"/>
              </a:ext>
            </a:extLst>
          </p:cNvPr>
          <p:cNvSpPr>
            <a:spLocks noGrp="1"/>
          </p:cNvSpPr>
          <p:nvPr>
            <p:ph idx="1"/>
          </p:nvPr>
        </p:nvSpPr>
        <p:spPr>
          <a:xfrm>
            <a:off x="838200" y="221942"/>
            <a:ext cx="10515600" cy="6383044"/>
          </a:xfrm>
        </p:spPr>
        <p:txBody>
          <a:bodyPr>
            <a:normAutofit fontScale="32500" lnSpcReduction="20000"/>
          </a:bodyPr>
          <a:lstStyle/>
          <a:p>
            <a:pPr marL="0" indent="0">
              <a:buNone/>
            </a:pPr>
            <a:r>
              <a:rPr lang="en-IN" dirty="0"/>
              <a:t>CREATE [ [LOCAL ] { TEMPORARY | TEMP } ] TABLE </a:t>
            </a:r>
          </a:p>
          <a:p>
            <a:pPr marL="0" indent="0">
              <a:buNone/>
            </a:pPr>
            <a:r>
              <a:rPr lang="en-IN" dirty="0"/>
              <a:t>[ IF NOT EXISTS ] </a:t>
            </a:r>
            <a:r>
              <a:rPr lang="en-IN" dirty="0" err="1"/>
              <a:t>table_name</a:t>
            </a:r>
            <a:endParaRPr lang="en-IN" dirty="0"/>
          </a:p>
          <a:p>
            <a:pPr marL="0" indent="0">
              <a:buNone/>
            </a:pPr>
            <a:r>
              <a:rPr lang="en-IN" dirty="0"/>
              <a:t>( { </a:t>
            </a:r>
            <a:r>
              <a:rPr lang="en-IN" dirty="0" err="1"/>
              <a:t>column_name</a:t>
            </a:r>
            <a:r>
              <a:rPr lang="en-IN" dirty="0"/>
              <a:t> </a:t>
            </a:r>
            <a:r>
              <a:rPr lang="en-IN" dirty="0" err="1"/>
              <a:t>data_type</a:t>
            </a:r>
            <a:r>
              <a:rPr lang="en-IN" dirty="0"/>
              <a:t> [</a:t>
            </a:r>
            <a:r>
              <a:rPr lang="en-IN" dirty="0" err="1"/>
              <a:t>column_attributes</a:t>
            </a:r>
            <a:r>
              <a:rPr lang="en-IN" dirty="0"/>
              <a:t>] [ </a:t>
            </a:r>
            <a:r>
              <a:rPr lang="en-IN" dirty="0" err="1"/>
              <a:t>column_constraints</a:t>
            </a:r>
            <a:r>
              <a:rPr lang="en-IN" dirty="0"/>
              <a:t> ] </a:t>
            </a:r>
          </a:p>
          <a:p>
            <a:pPr marL="0" indent="0">
              <a:buNone/>
            </a:pPr>
            <a:r>
              <a:rPr lang="en-IN" dirty="0"/>
              <a:t>  | </a:t>
            </a:r>
            <a:r>
              <a:rPr lang="en-IN" dirty="0" err="1"/>
              <a:t>table_constraints</a:t>
            </a:r>
            <a:endParaRPr lang="en-IN" dirty="0"/>
          </a:p>
          <a:p>
            <a:pPr marL="0" indent="0">
              <a:buNone/>
            </a:pPr>
            <a:r>
              <a:rPr lang="en-IN" dirty="0"/>
              <a:t>  | LIKE </a:t>
            </a:r>
            <a:r>
              <a:rPr lang="en-IN" dirty="0" err="1"/>
              <a:t>parent_table</a:t>
            </a:r>
            <a:r>
              <a:rPr lang="en-IN" dirty="0"/>
              <a:t> [ { INCLUDING | EXCLUDING } DEFAULTS ] } </a:t>
            </a:r>
          </a:p>
          <a:p>
            <a:pPr marL="0" indent="0">
              <a:buNone/>
            </a:pPr>
            <a:r>
              <a:rPr lang="en-IN" dirty="0"/>
              <a:t>  [, ... ]  )</a:t>
            </a:r>
          </a:p>
          <a:p>
            <a:pPr marL="0" indent="0">
              <a:buNone/>
            </a:pPr>
            <a:r>
              <a:rPr lang="en-IN" dirty="0"/>
              <a:t>[ BACKUP { YES | NO } ]</a:t>
            </a:r>
          </a:p>
          <a:p>
            <a:pPr marL="0" indent="0">
              <a:buNone/>
            </a:pPr>
            <a:r>
              <a:rPr lang="en-IN" dirty="0"/>
              <a:t>[</a:t>
            </a:r>
            <a:r>
              <a:rPr lang="en-IN" dirty="0" err="1"/>
              <a:t>table_attribute</a:t>
            </a:r>
            <a:r>
              <a:rPr lang="en-IN" dirty="0"/>
              <a:t>]</a:t>
            </a:r>
          </a:p>
          <a:p>
            <a:pPr marL="0" indent="0">
              <a:buNone/>
            </a:pPr>
            <a:r>
              <a:rPr lang="en-IN" dirty="0"/>
              <a:t>where </a:t>
            </a:r>
            <a:r>
              <a:rPr lang="en-IN" dirty="0" err="1"/>
              <a:t>column_attributes</a:t>
            </a:r>
            <a:r>
              <a:rPr lang="en-IN" dirty="0"/>
              <a:t> are:</a:t>
            </a:r>
          </a:p>
          <a:p>
            <a:pPr marL="0" indent="0">
              <a:buNone/>
            </a:pPr>
            <a:r>
              <a:rPr lang="en-IN" dirty="0"/>
              <a:t>  [ DEFAULT </a:t>
            </a:r>
            <a:r>
              <a:rPr lang="en-IN" dirty="0" err="1"/>
              <a:t>default_expr</a:t>
            </a:r>
            <a:r>
              <a:rPr lang="en-IN" dirty="0"/>
              <a:t> ]</a:t>
            </a:r>
          </a:p>
          <a:p>
            <a:pPr marL="0" indent="0">
              <a:buNone/>
            </a:pPr>
            <a:r>
              <a:rPr lang="en-IN" dirty="0"/>
              <a:t>  [ IDENTITY ( seed, step ) ] </a:t>
            </a:r>
          </a:p>
          <a:p>
            <a:pPr marL="0" indent="0">
              <a:buNone/>
            </a:pPr>
            <a:r>
              <a:rPr lang="en-IN" dirty="0"/>
              <a:t>  [ ENCODE encoding ] </a:t>
            </a:r>
          </a:p>
          <a:p>
            <a:pPr marL="0" indent="0">
              <a:buNone/>
            </a:pPr>
            <a:r>
              <a:rPr lang="en-IN" dirty="0"/>
              <a:t>  [ DISTKEY ]</a:t>
            </a:r>
          </a:p>
          <a:p>
            <a:pPr marL="0" indent="0">
              <a:buNone/>
            </a:pPr>
            <a:r>
              <a:rPr lang="en-IN" dirty="0"/>
              <a:t>  [ SORTKEY ]</a:t>
            </a:r>
          </a:p>
          <a:p>
            <a:pPr marL="0" indent="0">
              <a:buNone/>
            </a:pPr>
            <a:r>
              <a:rPr lang="en-IN" dirty="0"/>
              <a:t>and </a:t>
            </a:r>
            <a:r>
              <a:rPr lang="en-IN" dirty="0" err="1"/>
              <a:t>column_constraints</a:t>
            </a:r>
            <a:r>
              <a:rPr lang="en-IN" dirty="0"/>
              <a:t> are:</a:t>
            </a:r>
          </a:p>
          <a:p>
            <a:pPr marL="0" indent="0">
              <a:buNone/>
            </a:pPr>
            <a:r>
              <a:rPr lang="en-IN" dirty="0"/>
              <a:t>  [ { NOT NULL | NULL } ]</a:t>
            </a:r>
          </a:p>
          <a:p>
            <a:pPr marL="0" indent="0">
              <a:buNone/>
            </a:pPr>
            <a:r>
              <a:rPr lang="en-IN" dirty="0"/>
              <a:t>  [ { UNIQUE  |  PRIMARY KEY } ]</a:t>
            </a:r>
          </a:p>
          <a:p>
            <a:pPr marL="0" indent="0">
              <a:buNone/>
            </a:pPr>
            <a:r>
              <a:rPr lang="en-IN" dirty="0"/>
              <a:t>  [ REFERENCES </a:t>
            </a:r>
            <a:r>
              <a:rPr lang="en-IN" dirty="0" err="1"/>
              <a:t>reftable</a:t>
            </a:r>
            <a:r>
              <a:rPr lang="en-IN" dirty="0"/>
              <a:t> [ ( </a:t>
            </a:r>
            <a:r>
              <a:rPr lang="en-IN" dirty="0" err="1"/>
              <a:t>refcolumn</a:t>
            </a:r>
            <a:r>
              <a:rPr lang="en-IN" dirty="0"/>
              <a:t> ) ] ] </a:t>
            </a:r>
          </a:p>
          <a:p>
            <a:pPr marL="0" indent="0">
              <a:buNone/>
            </a:pPr>
            <a:r>
              <a:rPr lang="en-IN" dirty="0"/>
              <a:t>and </a:t>
            </a:r>
            <a:r>
              <a:rPr lang="en-IN" dirty="0" err="1"/>
              <a:t>table_constraints</a:t>
            </a:r>
            <a:r>
              <a:rPr lang="en-IN" dirty="0"/>
              <a:t>  are:</a:t>
            </a:r>
          </a:p>
          <a:p>
            <a:pPr marL="0" indent="0">
              <a:buNone/>
            </a:pPr>
            <a:r>
              <a:rPr lang="en-IN" dirty="0"/>
              <a:t>  [ UNIQUE ( </a:t>
            </a:r>
            <a:r>
              <a:rPr lang="en-IN" dirty="0" err="1"/>
              <a:t>column_name</a:t>
            </a:r>
            <a:r>
              <a:rPr lang="en-IN" dirty="0"/>
              <a:t> [, ... ] ) ]</a:t>
            </a:r>
          </a:p>
          <a:p>
            <a:pPr marL="0" indent="0">
              <a:buNone/>
            </a:pPr>
            <a:r>
              <a:rPr lang="en-IN" dirty="0"/>
              <a:t>  [ PRIMARY KEY ( </a:t>
            </a:r>
            <a:r>
              <a:rPr lang="en-IN" dirty="0" err="1"/>
              <a:t>column_name</a:t>
            </a:r>
            <a:r>
              <a:rPr lang="en-IN" dirty="0"/>
              <a:t> [, ... ] )  ]</a:t>
            </a:r>
          </a:p>
          <a:p>
            <a:pPr marL="0" indent="0">
              <a:buNone/>
            </a:pPr>
            <a:r>
              <a:rPr lang="en-IN" dirty="0"/>
              <a:t>  [ FOREIGN KEY (</a:t>
            </a:r>
            <a:r>
              <a:rPr lang="en-IN" dirty="0" err="1"/>
              <a:t>column_name</a:t>
            </a:r>
            <a:r>
              <a:rPr lang="en-IN" dirty="0"/>
              <a:t> [, ... ] ) REFERENCES </a:t>
            </a:r>
            <a:r>
              <a:rPr lang="en-IN" dirty="0" err="1"/>
              <a:t>reftable</a:t>
            </a:r>
            <a:r>
              <a:rPr lang="en-IN" dirty="0"/>
              <a:t> [ ( </a:t>
            </a:r>
            <a:r>
              <a:rPr lang="en-IN" dirty="0" err="1"/>
              <a:t>refcolumn</a:t>
            </a:r>
            <a:r>
              <a:rPr lang="en-IN" dirty="0"/>
              <a:t> ) ] </a:t>
            </a:r>
          </a:p>
          <a:p>
            <a:pPr marL="0" indent="0">
              <a:buNone/>
            </a:pPr>
            <a:r>
              <a:rPr lang="en-IN" dirty="0"/>
              <a:t>and </a:t>
            </a:r>
            <a:r>
              <a:rPr lang="en-IN" dirty="0" err="1"/>
              <a:t>table_attributes</a:t>
            </a:r>
            <a:r>
              <a:rPr lang="en-IN" dirty="0"/>
              <a:t> are:</a:t>
            </a:r>
          </a:p>
          <a:p>
            <a:pPr marL="0" indent="0">
              <a:buNone/>
            </a:pPr>
            <a:r>
              <a:rPr lang="en-IN" dirty="0"/>
              <a:t>  [ DISTSTYLE { EVEN | KEY | ALL } ] </a:t>
            </a:r>
          </a:p>
          <a:p>
            <a:pPr marL="0" indent="0">
              <a:buNone/>
            </a:pPr>
            <a:r>
              <a:rPr lang="en-IN" dirty="0"/>
              <a:t>  [ DISTKEY ( </a:t>
            </a:r>
            <a:r>
              <a:rPr lang="en-IN" dirty="0" err="1"/>
              <a:t>column_name</a:t>
            </a:r>
            <a:r>
              <a:rPr lang="en-IN" dirty="0"/>
              <a:t> ) ]</a:t>
            </a:r>
          </a:p>
          <a:p>
            <a:pPr marL="0" indent="0">
              <a:buNone/>
            </a:pPr>
            <a:r>
              <a:rPr lang="en-IN" dirty="0"/>
              <a:t>  [ [COMPOUND | INTERLEAVED ] SORTKEY ( </a:t>
            </a:r>
            <a:r>
              <a:rPr lang="en-IN" dirty="0" err="1"/>
              <a:t>column_name</a:t>
            </a:r>
            <a:r>
              <a:rPr lang="en-IN" dirty="0"/>
              <a:t> [, ...] ) ]</a:t>
            </a:r>
          </a:p>
          <a:p>
            <a:pPr marL="0" indent="0">
              <a:buNone/>
            </a:pPr>
            <a:r>
              <a:rPr lang="en-IN" dirty="0"/>
              <a:t> </a:t>
            </a:r>
            <a:r>
              <a:rPr lang="en-IN" dirty="0">
                <a:hlinkClick r:id="rId2"/>
              </a:rPr>
              <a:t>https://docs.aws.amazon.com/redshift/latest/dg/r_CREATE_TABLE_NEW.html?shortFooter=true</a:t>
            </a:r>
            <a:r>
              <a:rPr lang="en-IN" dirty="0"/>
              <a:t> </a:t>
            </a:r>
            <a:r>
              <a:rPr lang="en-IN" dirty="0">
                <a:sym typeface="Wingdings" panose="05000000000000000000" pitchFamily="2" charset="2"/>
              </a:rPr>
              <a:t> for more details</a:t>
            </a:r>
            <a:endParaRPr lang="en-IN" dirty="0"/>
          </a:p>
        </p:txBody>
      </p:sp>
    </p:spTree>
    <p:extLst>
      <p:ext uri="{BB962C8B-B14F-4D97-AF65-F5344CB8AC3E}">
        <p14:creationId xmlns:p14="http://schemas.microsoft.com/office/powerpoint/2010/main" val="3361551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B8AA-4F6E-4D11-A159-CC420F12161D}"/>
              </a:ext>
            </a:extLst>
          </p:cNvPr>
          <p:cNvSpPr>
            <a:spLocks noGrp="1"/>
          </p:cNvSpPr>
          <p:nvPr>
            <p:ph type="title"/>
          </p:nvPr>
        </p:nvSpPr>
        <p:spPr/>
        <p:txBody>
          <a:bodyPr/>
          <a:lstStyle/>
          <a:p>
            <a:r>
              <a:rPr lang="en-IN" dirty="0"/>
              <a:t>Redshift Snapshots</a:t>
            </a:r>
          </a:p>
        </p:txBody>
      </p:sp>
      <p:sp>
        <p:nvSpPr>
          <p:cNvPr id="3" name="Content Placeholder 2">
            <a:extLst>
              <a:ext uri="{FF2B5EF4-FFF2-40B4-BE49-F238E27FC236}">
                <a16:creationId xmlns:a16="http://schemas.microsoft.com/office/drawing/2014/main" id="{446967DC-A913-48F0-A19D-453617F4E71A}"/>
              </a:ext>
            </a:extLst>
          </p:cNvPr>
          <p:cNvSpPr>
            <a:spLocks noGrp="1"/>
          </p:cNvSpPr>
          <p:nvPr>
            <p:ph idx="1"/>
          </p:nvPr>
        </p:nvSpPr>
        <p:spPr/>
        <p:txBody>
          <a:bodyPr/>
          <a:lstStyle/>
          <a:p>
            <a:r>
              <a:rPr lang="en-IN" dirty="0">
                <a:hlinkClick r:id="rId2"/>
              </a:rPr>
              <a:t>https://docs.aws.amazon.com/redshift/latest/mgmt/working-with-snapshots.html</a:t>
            </a:r>
            <a:endParaRPr lang="en-IN" dirty="0"/>
          </a:p>
          <a:p>
            <a:endParaRPr lang="en-IN" dirty="0"/>
          </a:p>
          <a:p>
            <a:r>
              <a:rPr lang="en-IN" dirty="0"/>
              <a:t>Automated Snapshots</a:t>
            </a:r>
          </a:p>
          <a:p>
            <a:r>
              <a:rPr lang="en-IN" dirty="0"/>
              <a:t>Manual Snapshots</a:t>
            </a:r>
          </a:p>
          <a:p>
            <a:endParaRPr lang="en-IN" dirty="0"/>
          </a:p>
        </p:txBody>
      </p:sp>
    </p:spTree>
    <p:extLst>
      <p:ext uri="{BB962C8B-B14F-4D97-AF65-F5344CB8AC3E}">
        <p14:creationId xmlns:p14="http://schemas.microsoft.com/office/powerpoint/2010/main" val="4079486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8BDE-EBC4-442E-87F1-45D378244D5D}"/>
              </a:ext>
            </a:extLst>
          </p:cNvPr>
          <p:cNvSpPr>
            <a:spLocks noGrp="1"/>
          </p:cNvSpPr>
          <p:nvPr>
            <p:ph type="title"/>
          </p:nvPr>
        </p:nvSpPr>
        <p:spPr/>
        <p:txBody>
          <a:bodyPr/>
          <a:lstStyle/>
          <a:p>
            <a:r>
              <a:rPr lang="en-IN" dirty="0"/>
              <a:t>Automated Snapshots</a:t>
            </a:r>
          </a:p>
        </p:txBody>
      </p:sp>
      <p:sp>
        <p:nvSpPr>
          <p:cNvPr id="3" name="Content Placeholder 2">
            <a:extLst>
              <a:ext uri="{FF2B5EF4-FFF2-40B4-BE49-F238E27FC236}">
                <a16:creationId xmlns:a16="http://schemas.microsoft.com/office/drawing/2014/main" id="{A807E21C-6913-4E93-87DF-822E42358D93}"/>
              </a:ext>
            </a:extLst>
          </p:cNvPr>
          <p:cNvSpPr>
            <a:spLocks noGrp="1"/>
          </p:cNvSpPr>
          <p:nvPr>
            <p:ph idx="1"/>
          </p:nvPr>
        </p:nvSpPr>
        <p:spPr/>
        <p:txBody>
          <a:bodyPr>
            <a:normAutofit fontScale="92500" lnSpcReduction="10000"/>
          </a:bodyPr>
          <a:lstStyle/>
          <a:p>
            <a:r>
              <a:rPr lang="en-US" dirty="0"/>
              <a:t>When automated snapshots are enabled for a cluster, Amazon Redshift periodically takes snapshots of that cluster, usually every eight hours or following every 5 GB per node of data changes, or whichever comes first. </a:t>
            </a:r>
          </a:p>
          <a:p>
            <a:r>
              <a:rPr lang="en-US" dirty="0"/>
              <a:t>Automated snapshots are enabled by default when you create a cluster. </a:t>
            </a:r>
          </a:p>
          <a:p>
            <a:r>
              <a:rPr lang="en-US" dirty="0"/>
              <a:t>These snapshots are deleted at the end of a retention period. The default retention period is one day, but you can modify it by using the Amazon Redshift console or programmatically by using the Amazon Redshift API or CLI.</a:t>
            </a:r>
          </a:p>
          <a:p>
            <a:r>
              <a:rPr lang="en-US" dirty="0"/>
              <a:t>To disable automated snapshots, set the retention period to zero. If you disable automated snapshots, Amazon Redshift stops taking snapshots and deletes any existing automated snapshots for the cluster.</a:t>
            </a:r>
            <a:endParaRPr lang="en-IN" dirty="0"/>
          </a:p>
        </p:txBody>
      </p:sp>
    </p:spTree>
    <p:extLst>
      <p:ext uri="{BB962C8B-B14F-4D97-AF65-F5344CB8AC3E}">
        <p14:creationId xmlns:p14="http://schemas.microsoft.com/office/powerpoint/2010/main" val="2512726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C42520-F626-4D94-8AF5-10E5E80DF2FD}"/>
              </a:ext>
            </a:extLst>
          </p:cNvPr>
          <p:cNvSpPr>
            <a:spLocks noGrp="1"/>
          </p:cNvSpPr>
          <p:nvPr>
            <p:ph idx="1"/>
          </p:nvPr>
        </p:nvSpPr>
        <p:spPr>
          <a:xfrm>
            <a:off x="838200" y="701336"/>
            <a:ext cx="10515600" cy="5475627"/>
          </a:xfrm>
        </p:spPr>
        <p:txBody>
          <a:bodyPr/>
          <a:lstStyle/>
          <a:p>
            <a:r>
              <a:rPr lang="en-US" dirty="0"/>
              <a:t>Only Amazon Redshift can delete an automated snapshot; you cannot delete them manually. Amazon Redshift deletes automated snapshots at the end of a snapshot’s retention period, when you disable automated snapshots for the cluster, or when you delete the cluster. </a:t>
            </a:r>
          </a:p>
          <a:p>
            <a:r>
              <a:rPr lang="en-US" u="sng" dirty="0"/>
              <a:t>Amazon Redshift retains the latest automated snapshot until you disable automated snapshots or delete the cluster.</a:t>
            </a:r>
          </a:p>
          <a:p>
            <a:r>
              <a:rPr lang="en-US" dirty="0"/>
              <a:t>If you want to keep an automated snapshot for a longer period, you can create a copy of it as a manual snapshot. </a:t>
            </a:r>
          </a:p>
          <a:p>
            <a:r>
              <a:rPr lang="en-US" dirty="0"/>
              <a:t>The automated snapshot is retained until the end of the retention period, but the corresponding manual snapshot is retained until you manually delete it or until the end of the retention period.</a:t>
            </a:r>
            <a:endParaRPr lang="en-IN" dirty="0"/>
          </a:p>
        </p:txBody>
      </p:sp>
    </p:spTree>
    <p:extLst>
      <p:ext uri="{BB962C8B-B14F-4D97-AF65-F5344CB8AC3E}">
        <p14:creationId xmlns:p14="http://schemas.microsoft.com/office/powerpoint/2010/main" val="273090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CD898-77E5-4AAD-8D2F-8794E563AF78}"/>
              </a:ext>
            </a:extLst>
          </p:cNvPr>
          <p:cNvSpPr>
            <a:spLocks noGrp="1"/>
          </p:cNvSpPr>
          <p:nvPr>
            <p:ph type="title"/>
          </p:nvPr>
        </p:nvSpPr>
        <p:spPr/>
        <p:txBody>
          <a:bodyPr/>
          <a:lstStyle/>
          <a:p>
            <a:r>
              <a:rPr lang="en-IN" dirty="0"/>
              <a:t>Manual Snapshots</a:t>
            </a:r>
          </a:p>
        </p:txBody>
      </p:sp>
      <p:sp>
        <p:nvSpPr>
          <p:cNvPr id="3" name="Content Placeholder 2">
            <a:extLst>
              <a:ext uri="{FF2B5EF4-FFF2-40B4-BE49-F238E27FC236}">
                <a16:creationId xmlns:a16="http://schemas.microsoft.com/office/drawing/2014/main" id="{59B913E6-B323-4531-9DF8-509DE882C040}"/>
              </a:ext>
            </a:extLst>
          </p:cNvPr>
          <p:cNvSpPr>
            <a:spLocks noGrp="1"/>
          </p:cNvSpPr>
          <p:nvPr>
            <p:ph idx="1"/>
          </p:nvPr>
        </p:nvSpPr>
        <p:spPr/>
        <p:txBody>
          <a:bodyPr>
            <a:normAutofit lnSpcReduction="10000"/>
          </a:bodyPr>
          <a:lstStyle/>
          <a:p>
            <a:r>
              <a:rPr lang="en-US" dirty="0"/>
              <a:t>You can take a manual snapshot any time. By default, manual snapshots are retained indefinitely, even after you delete your cluster. You can specify the retention period when you create a manual snapshot, or you can change the retention period by modifying the snapshot.</a:t>
            </a:r>
          </a:p>
          <a:p>
            <a:r>
              <a:rPr lang="en-US" dirty="0"/>
              <a:t>If a snapshot is deleted, you can't start any new operations that reference that snapshot. However, if a restore operation is in progress, that restore operation will run to completion.</a:t>
            </a:r>
          </a:p>
          <a:p>
            <a:r>
              <a:rPr lang="en-US" dirty="0"/>
              <a:t>Amazon Redshift has a quota that limits the total number of manual snapshots that you can create; this quota is per AWS account per region. </a:t>
            </a:r>
          </a:p>
        </p:txBody>
      </p:sp>
    </p:spTree>
    <p:extLst>
      <p:ext uri="{BB962C8B-B14F-4D97-AF65-F5344CB8AC3E}">
        <p14:creationId xmlns:p14="http://schemas.microsoft.com/office/powerpoint/2010/main" val="1983691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F933-F0A0-40D3-BAAC-DA3659FCE4D4}"/>
              </a:ext>
            </a:extLst>
          </p:cNvPr>
          <p:cNvSpPr>
            <a:spLocks noGrp="1"/>
          </p:cNvSpPr>
          <p:nvPr>
            <p:ph type="title"/>
          </p:nvPr>
        </p:nvSpPr>
        <p:spPr/>
        <p:txBody>
          <a:bodyPr/>
          <a:lstStyle/>
          <a:p>
            <a:r>
              <a:rPr lang="en-IN" dirty="0"/>
              <a:t>Managing snapshot storage</a:t>
            </a:r>
          </a:p>
        </p:txBody>
      </p:sp>
      <p:sp>
        <p:nvSpPr>
          <p:cNvPr id="3" name="Content Placeholder 2">
            <a:extLst>
              <a:ext uri="{FF2B5EF4-FFF2-40B4-BE49-F238E27FC236}">
                <a16:creationId xmlns:a16="http://schemas.microsoft.com/office/drawing/2014/main" id="{AE0FD79C-0D3C-40D9-9A6C-9A06B131E255}"/>
              </a:ext>
            </a:extLst>
          </p:cNvPr>
          <p:cNvSpPr>
            <a:spLocks noGrp="1"/>
          </p:cNvSpPr>
          <p:nvPr>
            <p:ph idx="1"/>
          </p:nvPr>
        </p:nvSpPr>
        <p:spPr/>
        <p:txBody>
          <a:bodyPr/>
          <a:lstStyle/>
          <a:p>
            <a:r>
              <a:rPr lang="en-US" dirty="0"/>
              <a:t>Because snapshots accrue storage charges, it’s important that you delete them when you no longer need them. </a:t>
            </a:r>
          </a:p>
          <a:p>
            <a:r>
              <a:rPr lang="en-US" dirty="0"/>
              <a:t>Amazon Redshift deletes automatic and manual snapshots at the end of the snapshot retention period. </a:t>
            </a:r>
          </a:p>
          <a:p>
            <a:r>
              <a:rPr lang="en-US" dirty="0"/>
              <a:t>You can also delete manual snapshots using the AWS Management Console or with the </a:t>
            </a:r>
            <a:r>
              <a:rPr lang="en-US" dirty="0">
                <a:hlinkClick r:id="rId2"/>
              </a:rPr>
              <a:t>batch-delete-snapshots</a:t>
            </a:r>
            <a:r>
              <a:rPr lang="en-US" dirty="0"/>
              <a:t> CLI command.</a:t>
            </a:r>
            <a:endParaRPr lang="en-IN" dirty="0"/>
          </a:p>
        </p:txBody>
      </p:sp>
    </p:spTree>
    <p:extLst>
      <p:ext uri="{BB962C8B-B14F-4D97-AF65-F5344CB8AC3E}">
        <p14:creationId xmlns:p14="http://schemas.microsoft.com/office/powerpoint/2010/main" val="1923403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8D71-01C0-4D9C-BF79-C01AA682C8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A37076-684A-4420-9EF0-B5E8D0B486AD}"/>
              </a:ext>
            </a:extLst>
          </p:cNvPr>
          <p:cNvSpPr>
            <a:spLocks noGrp="1"/>
          </p:cNvSpPr>
          <p:nvPr>
            <p:ph idx="1"/>
          </p:nvPr>
        </p:nvSpPr>
        <p:spPr/>
        <p:txBody>
          <a:bodyPr/>
          <a:lstStyle/>
          <a:p>
            <a:r>
              <a:rPr lang="en-IN" dirty="0"/>
              <a:t>If you want to restore, that happens to s3 as well.</a:t>
            </a:r>
          </a:p>
          <a:p>
            <a:r>
              <a:rPr lang="en-IN" dirty="0"/>
              <a:t>AWS Redshift Spectrum </a:t>
            </a:r>
            <a:r>
              <a:rPr lang="en-IN" dirty="0">
                <a:sym typeface="Wingdings" panose="05000000000000000000" pitchFamily="2" charset="2"/>
              </a:rPr>
              <a:t> middleman between s3 and compute node</a:t>
            </a:r>
          </a:p>
          <a:p>
            <a:r>
              <a:rPr lang="en-IN" dirty="0">
                <a:sym typeface="Wingdings" panose="05000000000000000000" pitchFamily="2" charset="2"/>
              </a:rPr>
              <a:t>If our data lake (</a:t>
            </a:r>
            <a:r>
              <a:rPr lang="en-IN" dirty="0" err="1">
                <a:sym typeface="Wingdings" panose="05000000000000000000" pitchFamily="2" charset="2"/>
              </a:rPr>
              <a:t>paraquet</a:t>
            </a:r>
            <a:r>
              <a:rPr lang="en-IN" dirty="0">
                <a:sym typeface="Wingdings" panose="05000000000000000000" pitchFamily="2" charset="2"/>
              </a:rPr>
              <a:t> files) resides in s3 and you can expose those </a:t>
            </a:r>
            <a:r>
              <a:rPr lang="en-IN" dirty="0" err="1">
                <a:sym typeface="Wingdings" panose="05000000000000000000" pitchFamily="2" charset="2"/>
              </a:rPr>
              <a:t>paraquet</a:t>
            </a:r>
            <a:r>
              <a:rPr lang="en-IN" dirty="0">
                <a:sym typeface="Wingdings" panose="05000000000000000000" pitchFamily="2" charset="2"/>
              </a:rPr>
              <a:t> files in redshift as external tables and query them . That query gets pushed onto this compute layer and u get result.</a:t>
            </a:r>
          </a:p>
          <a:p>
            <a:r>
              <a:rPr lang="en-IN" dirty="0">
                <a:sym typeface="Wingdings" panose="05000000000000000000" pitchFamily="2" charset="2"/>
              </a:rPr>
              <a:t>We can even join tables in s3 with local redshift tables.</a:t>
            </a:r>
            <a:endParaRPr lang="en-IN" dirty="0"/>
          </a:p>
        </p:txBody>
      </p:sp>
    </p:spTree>
    <p:extLst>
      <p:ext uri="{BB962C8B-B14F-4D97-AF65-F5344CB8AC3E}">
        <p14:creationId xmlns:p14="http://schemas.microsoft.com/office/powerpoint/2010/main" val="1582240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F6D7-8AA6-41DD-854C-72B1B4AC1E52}"/>
              </a:ext>
            </a:extLst>
          </p:cNvPr>
          <p:cNvSpPr>
            <a:spLocks noGrp="1"/>
          </p:cNvSpPr>
          <p:nvPr>
            <p:ph type="title"/>
          </p:nvPr>
        </p:nvSpPr>
        <p:spPr/>
        <p:txBody>
          <a:bodyPr/>
          <a:lstStyle/>
          <a:p>
            <a:r>
              <a:rPr lang="en-IN" b="1" dirty="0"/>
              <a:t>Excluding Tables From Snapshots</a:t>
            </a:r>
            <a:endParaRPr lang="en-IN" dirty="0"/>
          </a:p>
        </p:txBody>
      </p:sp>
      <p:sp>
        <p:nvSpPr>
          <p:cNvPr id="3" name="Content Placeholder 2">
            <a:extLst>
              <a:ext uri="{FF2B5EF4-FFF2-40B4-BE49-F238E27FC236}">
                <a16:creationId xmlns:a16="http://schemas.microsoft.com/office/drawing/2014/main" id="{1A98090B-69AB-4E79-800C-40AC64B3630B}"/>
              </a:ext>
            </a:extLst>
          </p:cNvPr>
          <p:cNvSpPr>
            <a:spLocks noGrp="1"/>
          </p:cNvSpPr>
          <p:nvPr>
            <p:ph idx="1"/>
          </p:nvPr>
        </p:nvSpPr>
        <p:spPr/>
        <p:txBody>
          <a:bodyPr/>
          <a:lstStyle/>
          <a:p>
            <a:r>
              <a:rPr lang="en-US" dirty="0"/>
              <a:t>By default, all user-defined permanent tables are included in snapshots. If a table, such as a staging table, doesn't need to be backed up, you can significantly reduce the time needed to create snapshots and restore from snapshots. </a:t>
            </a:r>
          </a:p>
          <a:p>
            <a:r>
              <a:rPr lang="en-US" dirty="0"/>
              <a:t>You also reduce storage space on Amazon S3 by using a no-backup table. </a:t>
            </a:r>
          </a:p>
          <a:p>
            <a:r>
              <a:rPr lang="en-US" dirty="0"/>
              <a:t>To create a no-backup table, include the BACKUP NO parameter when you create the table. </a:t>
            </a:r>
            <a:endParaRPr lang="en-IN" dirty="0"/>
          </a:p>
        </p:txBody>
      </p:sp>
    </p:spTree>
    <p:extLst>
      <p:ext uri="{BB962C8B-B14F-4D97-AF65-F5344CB8AC3E}">
        <p14:creationId xmlns:p14="http://schemas.microsoft.com/office/powerpoint/2010/main" val="1350281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E8E4-70FD-499C-9AC4-876CE264352B}"/>
              </a:ext>
            </a:extLst>
          </p:cNvPr>
          <p:cNvSpPr>
            <a:spLocks noGrp="1"/>
          </p:cNvSpPr>
          <p:nvPr>
            <p:ph type="title"/>
          </p:nvPr>
        </p:nvSpPr>
        <p:spPr/>
        <p:txBody>
          <a:bodyPr/>
          <a:lstStyle/>
          <a:p>
            <a:r>
              <a:rPr lang="en-US" b="1" dirty="0"/>
              <a:t>Copying Snapshots to Another Region</a:t>
            </a:r>
            <a:endParaRPr lang="en-IN" dirty="0"/>
          </a:p>
        </p:txBody>
      </p:sp>
      <p:sp>
        <p:nvSpPr>
          <p:cNvPr id="3" name="Content Placeholder 2">
            <a:extLst>
              <a:ext uri="{FF2B5EF4-FFF2-40B4-BE49-F238E27FC236}">
                <a16:creationId xmlns:a16="http://schemas.microsoft.com/office/drawing/2014/main" id="{5F4A1AD6-C559-45F4-99F7-9FC6143A96D0}"/>
              </a:ext>
            </a:extLst>
          </p:cNvPr>
          <p:cNvSpPr>
            <a:spLocks noGrp="1"/>
          </p:cNvSpPr>
          <p:nvPr>
            <p:ph idx="1"/>
          </p:nvPr>
        </p:nvSpPr>
        <p:spPr/>
        <p:txBody>
          <a:bodyPr>
            <a:normAutofit fontScale="92500"/>
          </a:bodyPr>
          <a:lstStyle/>
          <a:p>
            <a:r>
              <a:rPr lang="en-US" dirty="0"/>
              <a:t>You can configure Amazon Redshift to automatically copy snapshots (automated or manual) for a cluster to another region. </a:t>
            </a:r>
          </a:p>
          <a:p>
            <a:r>
              <a:rPr lang="en-US" dirty="0"/>
              <a:t>When a snapshot is created in the cluster’s primary region, it will be copied to a secondary region.</a:t>
            </a:r>
          </a:p>
          <a:p>
            <a:r>
              <a:rPr lang="en-US" dirty="0"/>
              <a:t>these are known respectively as the </a:t>
            </a:r>
            <a:r>
              <a:rPr lang="en-US" i="1" dirty="0"/>
              <a:t>source region</a:t>
            </a:r>
            <a:r>
              <a:rPr lang="en-US" dirty="0"/>
              <a:t> and </a:t>
            </a:r>
            <a:r>
              <a:rPr lang="en-US" i="1" dirty="0"/>
              <a:t>destination region</a:t>
            </a:r>
            <a:r>
              <a:rPr lang="en-US" dirty="0"/>
              <a:t>. </a:t>
            </a:r>
          </a:p>
          <a:p>
            <a:r>
              <a:rPr lang="en-US" dirty="0"/>
              <a:t>By storing a copy of your snapshots in another region, you have the ability to restore your cluster from recent data if anything affects the primary region. </a:t>
            </a:r>
          </a:p>
          <a:p>
            <a:r>
              <a:rPr lang="en-US" dirty="0"/>
              <a:t>You can configure your cluster to copy snapshots to only one destination region at a time. </a:t>
            </a:r>
            <a:endParaRPr lang="en-IN" dirty="0"/>
          </a:p>
        </p:txBody>
      </p:sp>
    </p:spTree>
    <p:extLst>
      <p:ext uri="{BB962C8B-B14F-4D97-AF65-F5344CB8AC3E}">
        <p14:creationId xmlns:p14="http://schemas.microsoft.com/office/powerpoint/2010/main" val="3893807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A1C73-3052-4D84-A239-F70F7F424B15}"/>
              </a:ext>
            </a:extLst>
          </p:cNvPr>
          <p:cNvPicPr>
            <a:picLocks noChangeAspect="1"/>
          </p:cNvPicPr>
          <p:nvPr/>
        </p:nvPicPr>
        <p:blipFill>
          <a:blip r:embed="rId2"/>
          <a:stretch>
            <a:fillRect/>
          </a:stretch>
        </p:blipFill>
        <p:spPr>
          <a:xfrm>
            <a:off x="709612" y="809625"/>
            <a:ext cx="10772775" cy="5238750"/>
          </a:xfrm>
          <a:prstGeom prst="rect">
            <a:avLst/>
          </a:prstGeom>
        </p:spPr>
      </p:pic>
    </p:spTree>
    <p:extLst>
      <p:ext uri="{BB962C8B-B14F-4D97-AF65-F5344CB8AC3E}">
        <p14:creationId xmlns:p14="http://schemas.microsoft.com/office/powerpoint/2010/main" val="933563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6B4AB-EEB0-46A6-8489-7D264B42C932}"/>
              </a:ext>
            </a:extLst>
          </p:cNvPr>
          <p:cNvPicPr>
            <a:picLocks noChangeAspect="1"/>
          </p:cNvPicPr>
          <p:nvPr/>
        </p:nvPicPr>
        <p:blipFill>
          <a:blip r:embed="rId2"/>
          <a:stretch>
            <a:fillRect/>
          </a:stretch>
        </p:blipFill>
        <p:spPr>
          <a:xfrm>
            <a:off x="547687" y="857250"/>
            <a:ext cx="11096625" cy="5143500"/>
          </a:xfrm>
          <a:prstGeom prst="rect">
            <a:avLst/>
          </a:prstGeom>
        </p:spPr>
      </p:pic>
    </p:spTree>
    <p:extLst>
      <p:ext uri="{BB962C8B-B14F-4D97-AF65-F5344CB8AC3E}">
        <p14:creationId xmlns:p14="http://schemas.microsoft.com/office/powerpoint/2010/main" val="3878371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D46082-79DE-4B2F-9770-2BC7F80288EC}"/>
              </a:ext>
            </a:extLst>
          </p:cNvPr>
          <p:cNvPicPr>
            <a:picLocks noChangeAspect="1"/>
          </p:cNvPicPr>
          <p:nvPr/>
        </p:nvPicPr>
        <p:blipFill>
          <a:blip r:embed="rId2"/>
          <a:stretch>
            <a:fillRect/>
          </a:stretch>
        </p:blipFill>
        <p:spPr>
          <a:xfrm>
            <a:off x="1319212" y="862012"/>
            <a:ext cx="9553575" cy="5133975"/>
          </a:xfrm>
          <a:prstGeom prst="rect">
            <a:avLst/>
          </a:prstGeom>
        </p:spPr>
      </p:pic>
    </p:spTree>
    <p:extLst>
      <p:ext uri="{BB962C8B-B14F-4D97-AF65-F5344CB8AC3E}">
        <p14:creationId xmlns:p14="http://schemas.microsoft.com/office/powerpoint/2010/main" val="370915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4D79F-BBC0-4B69-B9D1-E8CAB01F0730}"/>
              </a:ext>
            </a:extLst>
          </p:cNvPr>
          <p:cNvPicPr>
            <a:picLocks noChangeAspect="1"/>
          </p:cNvPicPr>
          <p:nvPr/>
        </p:nvPicPr>
        <p:blipFill>
          <a:blip r:embed="rId2"/>
          <a:stretch>
            <a:fillRect/>
          </a:stretch>
        </p:blipFill>
        <p:spPr>
          <a:xfrm>
            <a:off x="438150" y="928687"/>
            <a:ext cx="11315700" cy="5000625"/>
          </a:xfrm>
          <a:prstGeom prst="rect">
            <a:avLst/>
          </a:prstGeom>
        </p:spPr>
      </p:pic>
    </p:spTree>
    <p:extLst>
      <p:ext uri="{BB962C8B-B14F-4D97-AF65-F5344CB8AC3E}">
        <p14:creationId xmlns:p14="http://schemas.microsoft.com/office/powerpoint/2010/main" val="903153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24B23-CE53-40DB-987B-A355E5C908CA}"/>
              </a:ext>
            </a:extLst>
          </p:cNvPr>
          <p:cNvPicPr>
            <a:picLocks noChangeAspect="1"/>
          </p:cNvPicPr>
          <p:nvPr/>
        </p:nvPicPr>
        <p:blipFill>
          <a:blip r:embed="rId2"/>
          <a:stretch>
            <a:fillRect/>
          </a:stretch>
        </p:blipFill>
        <p:spPr>
          <a:xfrm>
            <a:off x="652462" y="819150"/>
            <a:ext cx="10887075" cy="5219700"/>
          </a:xfrm>
          <a:prstGeom prst="rect">
            <a:avLst/>
          </a:prstGeom>
        </p:spPr>
      </p:pic>
    </p:spTree>
    <p:extLst>
      <p:ext uri="{BB962C8B-B14F-4D97-AF65-F5344CB8AC3E}">
        <p14:creationId xmlns:p14="http://schemas.microsoft.com/office/powerpoint/2010/main" val="3257648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3CA2-7579-4E94-9133-2CBDFB6CC3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806807-1F49-45B6-9A91-A710CF9DAB79}"/>
              </a:ext>
            </a:extLst>
          </p:cNvPr>
          <p:cNvSpPr>
            <a:spLocks noGrp="1"/>
          </p:cNvSpPr>
          <p:nvPr>
            <p:ph idx="1"/>
          </p:nvPr>
        </p:nvSpPr>
        <p:spPr/>
        <p:txBody>
          <a:bodyPr/>
          <a:lstStyle/>
          <a:p>
            <a:r>
              <a:rPr lang="en-IN" dirty="0"/>
              <a:t>Concurrency scaling is fully managed and all we have to do is opt it.</a:t>
            </a:r>
          </a:p>
          <a:p>
            <a:r>
              <a:rPr lang="en-IN" dirty="0"/>
              <a:t>It is a new release as of Nov 30 2K18.</a:t>
            </a:r>
          </a:p>
          <a:p>
            <a:r>
              <a:rPr lang="en-IN" dirty="0"/>
              <a:t>This is just a drop down where when we opt the queries are routed to secondary clusters (or transient clusters) to speed up the process.</a:t>
            </a:r>
          </a:p>
          <a:p>
            <a:r>
              <a:rPr lang="en-IN" dirty="0"/>
              <a:t>Transient clusters are just temporary clusters just for the time being to finish up the queue and they vanish once the queue no longer needs them.</a:t>
            </a:r>
          </a:p>
        </p:txBody>
      </p:sp>
    </p:spTree>
    <p:extLst>
      <p:ext uri="{BB962C8B-B14F-4D97-AF65-F5344CB8AC3E}">
        <p14:creationId xmlns:p14="http://schemas.microsoft.com/office/powerpoint/2010/main" val="1822398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E9B505-75F1-4098-A39D-347B50F3E796}"/>
              </a:ext>
            </a:extLst>
          </p:cNvPr>
          <p:cNvPicPr>
            <a:picLocks noChangeAspect="1"/>
          </p:cNvPicPr>
          <p:nvPr/>
        </p:nvPicPr>
        <p:blipFill>
          <a:blip r:embed="rId2"/>
          <a:stretch>
            <a:fillRect/>
          </a:stretch>
        </p:blipFill>
        <p:spPr>
          <a:xfrm>
            <a:off x="1323975" y="1119187"/>
            <a:ext cx="9544050" cy="4619625"/>
          </a:xfrm>
          <a:prstGeom prst="rect">
            <a:avLst/>
          </a:prstGeom>
        </p:spPr>
      </p:pic>
    </p:spTree>
    <p:extLst>
      <p:ext uri="{BB962C8B-B14F-4D97-AF65-F5344CB8AC3E}">
        <p14:creationId xmlns:p14="http://schemas.microsoft.com/office/powerpoint/2010/main" val="199421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DE41F-4CF8-43D2-B805-719C2F0730AB}"/>
              </a:ext>
            </a:extLst>
          </p:cNvPr>
          <p:cNvPicPr>
            <a:picLocks noChangeAspect="1"/>
          </p:cNvPicPr>
          <p:nvPr/>
        </p:nvPicPr>
        <p:blipFill>
          <a:blip r:embed="rId2"/>
          <a:stretch>
            <a:fillRect/>
          </a:stretch>
        </p:blipFill>
        <p:spPr>
          <a:xfrm>
            <a:off x="742950" y="714375"/>
            <a:ext cx="10706100" cy="5429250"/>
          </a:xfrm>
          <a:prstGeom prst="rect">
            <a:avLst/>
          </a:prstGeom>
        </p:spPr>
      </p:pic>
    </p:spTree>
    <p:extLst>
      <p:ext uri="{BB962C8B-B14F-4D97-AF65-F5344CB8AC3E}">
        <p14:creationId xmlns:p14="http://schemas.microsoft.com/office/powerpoint/2010/main" val="32997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1E7A-7427-4075-BBB1-9CFEB9BD60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707968-BCAF-4C8E-8C20-1C1E53DD3F6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8472DCC-3657-455A-8829-752FE5A69028}"/>
              </a:ext>
            </a:extLst>
          </p:cNvPr>
          <p:cNvPicPr>
            <a:picLocks noChangeAspect="1"/>
          </p:cNvPicPr>
          <p:nvPr/>
        </p:nvPicPr>
        <p:blipFill>
          <a:blip r:embed="rId2"/>
          <a:stretch>
            <a:fillRect/>
          </a:stretch>
        </p:blipFill>
        <p:spPr>
          <a:xfrm>
            <a:off x="557212" y="252412"/>
            <a:ext cx="11077575" cy="6353175"/>
          </a:xfrm>
          <a:prstGeom prst="rect">
            <a:avLst/>
          </a:prstGeom>
        </p:spPr>
      </p:pic>
    </p:spTree>
    <p:extLst>
      <p:ext uri="{BB962C8B-B14F-4D97-AF65-F5344CB8AC3E}">
        <p14:creationId xmlns:p14="http://schemas.microsoft.com/office/powerpoint/2010/main" val="3583538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6C32-C40B-4FE5-B540-86D3668043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CF1B64-ACE3-496A-BD7F-B102346B2714}"/>
              </a:ext>
            </a:extLst>
          </p:cNvPr>
          <p:cNvSpPr>
            <a:spLocks noGrp="1"/>
          </p:cNvSpPr>
          <p:nvPr>
            <p:ph idx="1"/>
          </p:nvPr>
        </p:nvSpPr>
        <p:spPr/>
        <p:txBody>
          <a:bodyPr/>
          <a:lstStyle/>
          <a:p>
            <a:r>
              <a:rPr lang="en-IN" dirty="0"/>
              <a:t>Observation : we left out that 5% of memory on purpose so that it can be used by queues as first come first serve basis.</a:t>
            </a:r>
          </a:p>
          <a:p>
            <a:r>
              <a:rPr lang="en-IN" dirty="0"/>
              <a:t>We usually enable short query acceleration for that unallocated memory.</a:t>
            </a:r>
          </a:p>
        </p:txBody>
      </p:sp>
    </p:spTree>
    <p:extLst>
      <p:ext uri="{BB962C8B-B14F-4D97-AF65-F5344CB8AC3E}">
        <p14:creationId xmlns:p14="http://schemas.microsoft.com/office/powerpoint/2010/main" val="380783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FB28-2DD3-4680-A5F4-1450C4DF6E92}"/>
              </a:ext>
            </a:extLst>
          </p:cNvPr>
          <p:cNvPicPr>
            <a:picLocks noChangeAspect="1"/>
          </p:cNvPicPr>
          <p:nvPr/>
        </p:nvPicPr>
        <p:blipFill>
          <a:blip r:embed="rId2"/>
          <a:stretch>
            <a:fillRect/>
          </a:stretch>
        </p:blipFill>
        <p:spPr>
          <a:xfrm>
            <a:off x="981075" y="776287"/>
            <a:ext cx="10229850" cy="5305425"/>
          </a:xfrm>
          <a:prstGeom prst="rect">
            <a:avLst/>
          </a:prstGeom>
        </p:spPr>
      </p:pic>
    </p:spTree>
    <p:extLst>
      <p:ext uri="{BB962C8B-B14F-4D97-AF65-F5344CB8AC3E}">
        <p14:creationId xmlns:p14="http://schemas.microsoft.com/office/powerpoint/2010/main" val="517810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CE98FE-39C3-425A-881D-B8B6EF047FE1}"/>
              </a:ext>
            </a:extLst>
          </p:cNvPr>
          <p:cNvPicPr>
            <a:picLocks noChangeAspect="1"/>
          </p:cNvPicPr>
          <p:nvPr/>
        </p:nvPicPr>
        <p:blipFill>
          <a:blip r:embed="rId2"/>
          <a:stretch>
            <a:fillRect/>
          </a:stretch>
        </p:blipFill>
        <p:spPr>
          <a:xfrm>
            <a:off x="623887" y="672159"/>
            <a:ext cx="10944225" cy="5495925"/>
          </a:xfrm>
          <a:prstGeom prst="rect">
            <a:avLst/>
          </a:prstGeom>
        </p:spPr>
      </p:pic>
    </p:spTree>
    <p:extLst>
      <p:ext uri="{BB962C8B-B14F-4D97-AF65-F5344CB8AC3E}">
        <p14:creationId xmlns:p14="http://schemas.microsoft.com/office/powerpoint/2010/main" val="3111648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9BF4B-6F64-45B5-AC8E-CAB839E1AADD}"/>
              </a:ext>
            </a:extLst>
          </p:cNvPr>
          <p:cNvPicPr>
            <a:picLocks noChangeAspect="1"/>
          </p:cNvPicPr>
          <p:nvPr/>
        </p:nvPicPr>
        <p:blipFill>
          <a:blip r:embed="rId2"/>
          <a:stretch>
            <a:fillRect/>
          </a:stretch>
        </p:blipFill>
        <p:spPr>
          <a:xfrm>
            <a:off x="676275" y="809625"/>
            <a:ext cx="10839450" cy="5238750"/>
          </a:xfrm>
          <a:prstGeom prst="rect">
            <a:avLst/>
          </a:prstGeom>
        </p:spPr>
      </p:pic>
    </p:spTree>
    <p:extLst>
      <p:ext uri="{BB962C8B-B14F-4D97-AF65-F5344CB8AC3E}">
        <p14:creationId xmlns:p14="http://schemas.microsoft.com/office/powerpoint/2010/main" val="1808706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7CC0-CE1A-407A-805C-D560B7BF55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6398CF-A518-4E92-93D3-C81CEAEC0CDC}"/>
              </a:ext>
            </a:extLst>
          </p:cNvPr>
          <p:cNvSpPr>
            <a:spLocks noGrp="1"/>
          </p:cNvSpPr>
          <p:nvPr>
            <p:ph idx="1"/>
          </p:nvPr>
        </p:nvSpPr>
        <p:spPr/>
        <p:txBody>
          <a:bodyPr/>
          <a:lstStyle/>
          <a:p>
            <a:r>
              <a:rPr lang="en-IN" dirty="0"/>
              <a:t>We can maximise no of concurrent queries (i.e. concurrency/no of slots in a cluster) to 50 but in that case each slot will occupy 2% of the memory and every query will get 2% and you might end up with whole bunch of queries that start filling the disk .</a:t>
            </a:r>
          </a:p>
          <a:p>
            <a:r>
              <a:rPr lang="en-IN" dirty="0"/>
              <a:t>So ideal case we can make it to 15 but many customers of AWS make it between 12 - 18</a:t>
            </a:r>
          </a:p>
        </p:txBody>
      </p:sp>
    </p:spTree>
    <p:extLst>
      <p:ext uri="{BB962C8B-B14F-4D97-AF65-F5344CB8AC3E}">
        <p14:creationId xmlns:p14="http://schemas.microsoft.com/office/powerpoint/2010/main" val="2797911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8F8D25-B846-4DD4-9883-F11325270339}"/>
              </a:ext>
            </a:extLst>
          </p:cNvPr>
          <p:cNvPicPr>
            <a:picLocks noChangeAspect="1"/>
          </p:cNvPicPr>
          <p:nvPr/>
        </p:nvPicPr>
        <p:blipFill>
          <a:blip r:embed="rId2"/>
          <a:stretch>
            <a:fillRect/>
          </a:stretch>
        </p:blipFill>
        <p:spPr>
          <a:xfrm>
            <a:off x="733425" y="1247775"/>
            <a:ext cx="10725150" cy="4362450"/>
          </a:xfrm>
          <a:prstGeom prst="rect">
            <a:avLst/>
          </a:prstGeom>
        </p:spPr>
      </p:pic>
    </p:spTree>
    <p:extLst>
      <p:ext uri="{BB962C8B-B14F-4D97-AF65-F5344CB8AC3E}">
        <p14:creationId xmlns:p14="http://schemas.microsoft.com/office/powerpoint/2010/main" val="4195880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BDE20-5D9D-438B-B6F1-2388EFA2DB3F}"/>
              </a:ext>
            </a:extLst>
          </p:cNvPr>
          <p:cNvPicPr>
            <a:picLocks noChangeAspect="1"/>
          </p:cNvPicPr>
          <p:nvPr/>
        </p:nvPicPr>
        <p:blipFill>
          <a:blip r:embed="rId2"/>
          <a:stretch>
            <a:fillRect/>
          </a:stretch>
        </p:blipFill>
        <p:spPr>
          <a:xfrm>
            <a:off x="823912" y="723900"/>
            <a:ext cx="10544175" cy="5410200"/>
          </a:xfrm>
          <a:prstGeom prst="rect">
            <a:avLst/>
          </a:prstGeom>
        </p:spPr>
      </p:pic>
    </p:spTree>
    <p:extLst>
      <p:ext uri="{BB962C8B-B14F-4D97-AF65-F5344CB8AC3E}">
        <p14:creationId xmlns:p14="http://schemas.microsoft.com/office/powerpoint/2010/main" val="2530231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D3AFC6-529D-4654-8832-39B8EA9AB58A}"/>
              </a:ext>
            </a:extLst>
          </p:cNvPr>
          <p:cNvPicPr>
            <a:picLocks noChangeAspect="1"/>
          </p:cNvPicPr>
          <p:nvPr/>
        </p:nvPicPr>
        <p:blipFill>
          <a:blip r:embed="rId2"/>
          <a:stretch>
            <a:fillRect/>
          </a:stretch>
        </p:blipFill>
        <p:spPr>
          <a:xfrm>
            <a:off x="942975" y="747712"/>
            <a:ext cx="10306050" cy="5362575"/>
          </a:xfrm>
          <a:prstGeom prst="rect">
            <a:avLst/>
          </a:prstGeom>
        </p:spPr>
      </p:pic>
    </p:spTree>
    <p:extLst>
      <p:ext uri="{BB962C8B-B14F-4D97-AF65-F5344CB8AC3E}">
        <p14:creationId xmlns:p14="http://schemas.microsoft.com/office/powerpoint/2010/main" val="2708956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44BB5F-686D-441D-8817-3A06F94656F5}"/>
              </a:ext>
            </a:extLst>
          </p:cNvPr>
          <p:cNvPicPr>
            <a:picLocks noChangeAspect="1"/>
          </p:cNvPicPr>
          <p:nvPr/>
        </p:nvPicPr>
        <p:blipFill>
          <a:blip r:embed="rId2"/>
          <a:stretch>
            <a:fillRect/>
          </a:stretch>
        </p:blipFill>
        <p:spPr>
          <a:xfrm>
            <a:off x="609600" y="966787"/>
            <a:ext cx="10972800" cy="4924425"/>
          </a:xfrm>
          <a:prstGeom prst="rect">
            <a:avLst/>
          </a:prstGeom>
        </p:spPr>
      </p:pic>
    </p:spTree>
    <p:extLst>
      <p:ext uri="{BB962C8B-B14F-4D97-AF65-F5344CB8AC3E}">
        <p14:creationId xmlns:p14="http://schemas.microsoft.com/office/powerpoint/2010/main" val="1017544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E4DC-310E-41BA-9FBC-1EB32C6745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1B6BCC-A167-41C9-AA7B-0C616757AF09}"/>
              </a:ext>
            </a:extLst>
          </p:cNvPr>
          <p:cNvSpPr>
            <a:spLocks noGrp="1"/>
          </p:cNvSpPr>
          <p:nvPr>
            <p:ph idx="1"/>
          </p:nvPr>
        </p:nvSpPr>
        <p:spPr/>
        <p:txBody>
          <a:bodyPr/>
          <a:lstStyle/>
          <a:p>
            <a:r>
              <a:rPr lang="en-IN" dirty="0"/>
              <a:t>Elastic resize is a new feature as of Nov 30 2K18</a:t>
            </a:r>
          </a:p>
          <a:p>
            <a:r>
              <a:rPr lang="en-IN" dirty="0"/>
              <a:t>Single Node clusters are okay for dev and testing environments but for production we need multi-node clusters.</a:t>
            </a:r>
          </a:p>
        </p:txBody>
      </p:sp>
    </p:spTree>
    <p:extLst>
      <p:ext uri="{BB962C8B-B14F-4D97-AF65-F5344CB8AC3E}">
        <p14:creationId xmlns:p14="http://schemas.microsoft.com/office/powerpoint/2010/main" val="265995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986F-F166-47EF-B0FB-7E105512390D}"/>
              </a:ext>
            </a:extLst>
          </p:cNvPr>
          <p:cNvSpPr>
            <a:spLocks noGrp="1"/>
          </p:cNvSpPr>
          <p:nvPr>
            <p:ph type="title"/>
          </p:nvPr>
        </p:nvSpPr>
        <p:spPr/>
        <p:txBody>
          <a:bodyPr/>
          <a:lstStyle/>
          <a:p>
            <a:r>
              <a:rPr lang="en-IN" dirty="0"/>
              <a:t>Terminology and concepts</a:t>
            </a:r>
          </a:p>
        </p:txBody>
      </p:sp>
      <p:sp>
        <p:nvSpPr>
          <p:cNvPr id="3" name="Content Placeholder 2">
            <a:extLst>
              <a:ext uri="{FF2B5EF4-FFF2-40B4-BE49-F238E27FC236}">
                <a16:creationId xmlns:a16="http://schemas.microsoft.com/office/drawing/2014/main" id="{A5172813-7B55-4F6D-849B-EB103C250A21}"/>
              </a:ext>
            </a:extLst>
          </p:cNvPr>
          <p:cNvSpPr>
            <a:spLocks noGrp="1"/>
          </p:cNvSpPr>
          <p:nvPr>
            <p:ph idx="1"/>
          </p:nvPr>
        </p:nvSpPr>
        <p:spPr/>
        <p:txBody>
          <a:bodyPr/>
          <a:lstStyle/>
          <a:p>
            <a:r>
              <a:rPr lang="en-IN" dirty="0"/>
              <a:t>Redshift uses a columnar architecture for storing data on disk</a:t>
            </a:r>
          </a:p>
          <a:p>
            <a:r>
              <a:rPr lang="en-IN" dirty="0"/>
              <a:t>Goal : reduce I/O for analytics queries</a:t>
            </a:r>
          </a:p>
          <a:p>
            <a:endParaRPr lang="en-IN" dirty="0"/>
          </a:p>
        </p:txBody>
      </p:sp>
    </p:spTree>
    <p:extLst>
      <p:ext uri="{BB962C8B-B14F-4D97-AF65-F5344CB8AC3E}">
        <p14:creationId xmlns:p14="http://schemas.microsoft.com/office/powerpoint/2010/main" val="3876306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5C9DBA-3B52-491F-9AFC-4F90D522DFD3}"/>
              </a:ext>
            </a:extLst>
          </p:cNvPr>
          <p:cNvPicPr>
            <a:picLocks noChangeAspect="1"/>
          </p:cNvPicPr>
          <p:nvPr/>
        </p:nvPicPr>
        <p:blipFill>
          <a:blip r:embed="rId2"/>
          <a:stretch>
            <a:fillRect/>
          </a:stretch>
        </p:blipFill>
        <p:spPr>
          <a:xfrm>
            <a:off x="747712" y="685800"/>
            <a:ext cx="10696575" cy="5486400"/>
          </a:xfrm>
          <a:prstGeom prst="rect">
            <a:avLst/>
          </a:prstGeom>
        </p:spPr>
      </p:pic>
    </p:spTree>
    <p:extLst>
      <p:ext uri="{BB962C8B-B14F-4D97-AF65-F5344CB8AC3E}">
        <p14:creationId xmlns:p14="http://schemas.microsoft.com/office/powerpoint/2010/main" val="1454796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F2256-A4E2-4E9D-B956-6CE2DEE5FE19}"/>
              </a:ext>
            </a:extLst>
          </p:cNvPr>
          <p:cNvPicPr>
            <a:picLocks noChangeAspect="1"/>
          </p:cNvPicPr>
          <p:nvPr/>
        </p:nvPicPr>
        <p:blipFill>
          <a:blip r:embed="rId2"/>
          <a:stretch>
            <a:fillRect/>
          </a:stretch>
        </p:blipFill>
        <p:spPr>
          <a:xfrm>
            <a:off x="614362" y="719137"/>
            <a:ext cx="10963275" cy="5419725"/>
          </a:xfrm>
          <a:prstGeom prst="rect">
            <a:avLst/>
          </a:prstGeom>
        </p:spPr>
      </p:pic>
    </p:spTree>
    <p:extLst>
      <p:ext uri="{BB962C8B-B14F-4D97-AF65-F5344CB8AC3E}">
        <p14:creationId xmlns:p14="http://schemas.microsoft.com/office/powerpoint/2010/main" val="2962859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88DE3-BBDC-4AA5-82CC-64EFC71CCB15}"/>
              </a:ext>
            </a:extLst>
          </p:cNvPr>
          <p:cNvPicPr>
            <a:picLocks noChangeAspect="1"/>
          </p:cNvPicPr>
          <p:nvPr/>
        </p:nvPicPr>
        <p:blipFill>
          <a:blip r:embed="rId2"/>
          <a:stretch>
            <a:fillRect/>
          </a:stretch>
        </p:blipFill>
        <p:spPr>
          <a:xfrm>
            <a:off x="528637" y="871537"/>
            <a:ext cx="11134725" cy="5114925"/>
          </a:xfrm>
          <a:prstGeom prst="rect">
            <a:avLst/>
          </a:prstGeom>
        </p:spPr>
      </p:pic>
    </p:spTree>
    <p:extLst>
      <p:ext uri="{BB962C8B-B14F-4D97-AF65-F5344CB8AC3E}">
        <p14:creationId xmlns:p14="http://schemas.microsoft.com/office/powerpoint/2010/main" val="2948009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41A8B-79C6-4F1A-AFDC-95263CEE5918}"/>
              </a:ext>
            </a:extLst>
          </p:cNvPr>
          <p:cNvPicPr>
            <a:picLocks noChangeAspect="1"/>
          </p:cNvPicPr>
          <p:nvPr/>
        </p:nvPicPr>
        <p:blipFill>
          <a:blip r:embed="rId2"/>
          <a:stretch>
            <a:fillRect/>
          </a:stretch>
        </p:blipFill>
        <p:spPr>
          <a:xfrm>
            <a:off x="804862" y="1214437"/>
            <a:ext cx="10582275" cy="4429125"/>
          </a:xfrm>
          <a:prstGeom prst="rect">
            <a:avLst/>
          </a:prstGeom>
        </p:spPr>
      </p:pic>
    </p:spTree>
    <p:extLst>
      <p:ext uri="{BB962C8B-B14F-4D97-AF65-F5344CB8AC3E}">
        <p14:creationId xmlns:p14="http://schemas.microsoft.com/office/powerpoint/2010/main" val="2103318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8397-0BE4-4F67-87A0-FBBD7B165CF3}"/>
              </a:ext>
            </a:extLst>
          </p:cNvPr>
          <p:cNvPicPr>
            <a:picLocks noChangeAspect="1"/>
          </p:cNvPicPr>
          <p:nvPr/>
        </p:nvPicPr>
        <p:blipFill>
          <a:blip r:embed="rId2"/>
          <a:stretch>
            <a:fillRect/>
          </a:stretch>
        </p:blipFill>
        <p:spPr>
          <a:xfrm>
            <a:off x="723900" y="704850"/>
            <a:ext cx="10744200" cy="5448300"/>
          </a:xfrm>
          <a:prstGeom prst="rect">
            <a:avLst/>
          </a:prstGeom>
        </p:spPr>
      </p:pic>
    </p:spTree>
    <p:extLst>
      <p:ext uri="{BB962C8B-B14F-4D97-AF65-F5344CB8AC3E}">
        <p14:creationId xmlns:p14="http://schemas.microsoft.com/office/powerpoint/2010/main" val="918489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209F91-BD59-4AB3-85FC-03923423E868}"/>
              </a:ext>
            </a:extLst>
          </p:cNvPr>
          <p:cNvPicPr>
            <a:picLocks noChangeAspect="1"/>
          </p:cNvPicPr>
          <p:nvPr/>
        </p:nvPicPr>
        <p:blipFill>
          <a:blip r:embed="rId2"/>
          <a:stretch>
            <a:fillRect/>
          </a:stretch>
        </p:blipFill>
        <p:spPr>
          <a:xfrm>
            <a:off x="666750" y="747065"/>
            <a:ext cx="10858500" cy="5381625"/>
          </a:xfrm>
          <a:prstGeom prst="rect">
            <a:avLst/>
          </a:prstGeom>
        </p:spPr>
      </p:pic>
    </p:spTree>
    <p:extLst>
      <p:ext uri="{BB962C8B-B14F-4D97-AF65-F5344CB8AC3E}">
        <p14:creationId xmlns:p14="http://schemas.microsoft.com/office/powerpoint/2010/main" val="3270882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1D876-452C-4D2D-97B0-EF468EECCD01}"/>
              </a:ext>
            </a:extLst>
          </p:cNvPr>
          <p:cNvPicPr>
            <a:picLocks noChangeAspect="1"/>
          </p:cNvPicPr>
          <p:nvPr/>
        </p:nvPicPr>
        <p:blipFill>
          <a:blip r:embed="rId2"/>
          <a:stretch>
            <a:fillRect/>
          </a:stretch>
        </p:blipFill>
        <p:spPr>
          <a:xfrm>
            <a:off x="771525" y="752475"/>
            <a:ext cx="10648950" cy="5353050"/>
          </a:xfrm>
          <a:prstGeom prst="rect">
            <a:avLst/>
          </a:prstGeom>
        </p:spPr>
      </p:pic>
    </p:spTree>
    <p:extLst>
      <p:ext uri="{BB962C8B-B14F-4D97-AF65-F5344CB8AC3E}">
        <p14:creationId xmlns:p14="http://schemas.microsoft.com/office/powerpoint/2010/main" val="4026832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A9F0C0-6199-4707-BD5D-F5191E74CB0E}"/>
              </a:ext>
            </a:extLst>
          </p:cNvPr>
          <p:cNvPicPr>
            <a:picLocks noChangeAspect="1"/>
          </p:cNvPicPr>
          <p:nvPr/>
        </p:nvPicPr>
        <p:blipFill>
          <a:blip r:embed="rId2"/>
          <a:stretch>
            <a:fillRect/>
          </a:stretch>
        </p:blipFill>
        <p:spPr>
          <a:xfrm>
            <a:off x="790575" y="771525"/>
            <a:ext cx="10610850" cy="5314950"/>
          </a:xfrm>
          <a:prstGeom prst="rect">
            <a:avLst/>
          </a:prstGeom>
        </p:spPr>
      </p:pic>
    </p:spTree>
    <p:extLst>
      <p:ext uri="{BB962C8B-B14F-4D97-AF65-F5344CB8AC3E}">
        <p14:creationId xmlns:p14="http://schemas.microsoft.com/office/powerpoint/2010/main" val="323376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4237-33AF-4C9B-B742-F6F5093C6C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3B52BE-99FC-45D5-AE6F-154899C289D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98B3A6-AE58-4528-8CBA-D22D4E2A7367}"/>
              </a:ext>
            </a:extLst>
          </p:cNvPr>
          <p:cNvPicPr>
            <a:picLocks noChangeAspect="1"/>
          </p:cNvPicPr>
          <p:nvPr/>
        </p:nvPicPr>
        <p:blipFill>
          <a:blip r:embed="rId2"/>
          <a:stretch>
            <a:fillRect/>
          </a:stretch>
        </p:blipFill>
        <p:spPr>
          <a:xfrm>
            <a:off x="600075" y="809625"/>
            <a:ext cx="10991850" cy="5238750"/>
          </a:xfrm>
          <a:prstGeom prst="rect">
            <a:avLst/>
          </a:prstGeom>
        </p:spPr>
      </p:pic>
    </p:spTree>
    <p:extLst>
      <p:ext uri="{BB962C8B-B14F-4D97-AF65-F5344CB8AC3E}">
        <p14:creationId xmlns:p14="http://schemas.microsoft.com/office/powerpoint/2010/main" val="221147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EA89-6D45-4EAF-A6F6-B1D5CEE205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7593BE-8236-4C3C-8CFB-7B9ABFAB457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CA5C91E-5779-48DF-BCC6-42058CD91BC0}"/>
              </a:ext>
            </a:extLst>
          </p:cNvPr>
          <p:cNvPicPr>
            <a:picLocks noChangeAspect="1"/>
          </p:cNvPicPr>
          <p:nvPr/>
        </p:nvPicPr>
        <p:blipFill>
          <a:blip r:embed="rId2"/>
          <a:stretch>
            <a:fillRect/>
          </a:stretch>
        </p:blipFill>
        <p:spPr>
          <a:xfrm>
            <a:off x="728662" y="690562"/>
            <a:ext cx="10734675" cy="5476875"/>
          </a:xfrm>
          <a:prstGeom prst="rect">
            <a:avLst/>
          </a:prstGeom>
        </p:spPr>
      </p:pic>
    </p:spTree>
    <p:extLst>
      <p:ext uri="{BB962C8B-B14F-4D97-AF65-F5344CB8AC3E}">
        <p14:creationId xmlns:p14="http://schemas.microsoft.com/office/powerpoint/2010/main" val="416894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D58A-1740-4767-A14A-960188C691AA}"/>
              </a:ext>
            </a:extLst>
          </p:cNvPr>
          <p:cNvSpPr>
            <a:spLocks noGrp="1"/>
          </p:cNvSpPr>
          <p:nvPr>
            <p:ph type="title"/>
          </p:nvPr>
        </p:nvSpPr>
        <p:spPr/>
        <p:txBody>
          <a:bodyPr/>
          <a:lstStyle/>
          <a:p>
            <a:r>
              <a:rPr lang="en-IN" dirty="0" err="1"/>
              <a:t>Analyze</a:t>
            </a:r>
            <a:r>
              <a:rPr lang="en-IN" dirty="0"/>
              <a:t> compression can be used for specific columns as well as total columns in table</a:t>
            </a:r>
          </a:p>
        </p:txBody>
      </p:sp>
      <p:sp>
        <p:nvSpPr>
          <p:cNvPr id="3" name="Content Placeholder 2">
            <a:extLst>
              <a:ext uri="{FF2B5EF4-FFF2-40B4-BE49-F238E27FC236}">
                <a16:creationId xmlns:a16="http://schemas.microsoft.com/office/drawing/2014/main" id="{1651821C-F70D-484D-8636-BE7EE70108EF}"/>
              </a:ext>
            </a:extLst>
          </p:cNvPr>
          <p:cNvSpPr>
            <a:spLocks noGrp="1"/>
          </p:cNvSpPr>
          <p:nvPr>
            <p:ph idx="1"/>
          </p:nvPr>
        </p:nvSpPr>
        <p:spPr/>
        <p:txBody>
          <a:bodyPr/>
          <a:lstStyle/>
          <a:p>
            <a:r>
              <a:rPr lang="en-IN" dirty="0" err="1"/>
              <a:t>analyze</a:t>
            </a:r>
            <a:r>
              <a:rPr lang="en-IN" dirty="0"/>
              <a:t> compression </a:t>
            </a:r>
            <a:r>
              <a:rPr lang="en-IN" dirty="0" err="1"/>
              <a:t>tablename</a:t>
            </a:r>
            <a:r>
              <a:rPr lang="en-IN" dirty="0"/>
              <a:t>;</a:t>
            </a:r>
          </a:p>
          <a:p>
            <a:r>
              <a:rPr lang="en-IN" dirty="0" err="1"/>
              <a:t>analyze</a:t>
            </a:r>
            <a:r>
              <a:rPr lang="en-IN" dirty="0"/>
              <a:t> compression sales(</a:t>
            </a:r>
            <a:r>
              <a:rPr lang="en-IN" dirty="0" err="1"/>
              <a:t>qtysold</a:t>
            </a:r>
            <a:r>
              <a:rPr lang="en-IN" dirty="0"/>
              <a:t>, commission, </a:t>
            </a:r>
            <a:r>
              <a:rPr lang="en-IN" dirty="0" err="1"/>
              <a:t>saletime</a:t>
            </a:r>
            <a:r>
              <a:rPr lang="en-IN" dirty="0"/>
              <a:t>);</a:t>
            </a:r>
          </a:p>
        </p:txBody>
      </p:sp>
    </p:spTree>
    <p:extLst>
      <p:ext uri="{BB962C8B-B14F-4D97-AF65-F5344CB8AC3E}">
        <p14:creationId xmlns:p14="http://schemas.microsoft.com/office/powerpoint/2010/main" val="1221934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1220</Words>
  <Application>Microsoft Office PowerPoint</Application>
  <PresentationFormat>Widescreen</PresentationFormat>
  <Paragraphs>91</Paragraphs>
  <Slides>67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Redshift</vt:lpstr>
      <vt:lpstr>What is RedshiftDB</vt:lpstr>
      <vt:lpstr>PowerPoint Presentation</vt:lpstr>
      <vt:lpstr>PowerPoint Presentation</vt:lpstr>
      <vt:lpstr>PowerPoint Presentation</vt:lpstr>
      <vt:lpstr>Terminology and concepts</vt:lpstr>
      <vt:lpstr>PowerPoint Presentation</vt:lpstr>
      <vt:lpstr>PowerPoint Presentation</vt:lpstr>
      <vt:lpstr>Analyze compression can be used for specific columns as well as total columns in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Redshift Snapshots</vt:lpstr>
      <vt:lpstr>Automated Snapshots</vt:lpstr>
      <vt:lpstr>PowerPoint Presentation</vt:lpstr>
      <vt:lpstr>Manual Snapshots</vt:lpstr>
      <vt:lpstr>Managing snapshot storage</vt:lpstr>
      <vt:lpstr>Excluding Tables From Snapshots</vt:lpstr>
      <vt:lpstr>Copying Snapshots to Another Region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Redshift</dc:title>
  <dc:creator>Hari Kishan</dc:creator>
  <cp:lastModifiedBy>Hari Kishan</cp:lastModifiedBy>
  <cp:revision>20</cp:revision>
  <dcterms:created xsi:type="dcterms:W3CDTF">2018-12-13T19:27:45Z</dcterms:created>
  <dcterms:modified xsi:type="dcterms:W3CDTF">2018-12-15T20:24:32Z</dcterms:modified>
</cp:coreProperties>
</file>